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9"/>
  </p:handoutMasterIdLst>
  <p:sldIdLst>
    <p:sldId id="327" r:id="rId3"/>
    <p:sldId id="336" r:id="rId4"/>
    <p:sldId id="343" r:id="rId6"/>
    <p:sldId id="342" r:id="rId7"/>
    <p:sldId id="344" r:id="rId8"/>
    <p:sldId id="347" r:id="rId9"/>
    <p:sldId id="348" r:id="rId10"/>
    <p:sldId id="346" r:id="rId11"/>
    <p:sldId id="349" r:id="rId12"/>
    <p:sldId id="350" r:id="rId13"/>
    <p:sldId id="352" r:id="rId14"/>
    <p:sldId id="353" r:id="rId15"/>
    <p:sldId id="354" r:id="rId16"/>
    <p:sldId id="355" r:id="rId17"/>
    <p:sldId id="356" r:id="rId18"/>
    <p:sldId id="357" r:id="rId19"/>
    <p:sldId id="358" r:id="rId20"/>
    <p:sldId id="359" r:id="rId21"/>
    <p:sldId id="360" r:id="rId22"/>
    <p:sldId id="361" r:id="rId23"/>
    <p:sldId id="362" r:id="rId24"/>
    <p:sldId id="363" r:id="rId25"/>
    <p:sldId id="373" r:id="rId26"/>
    <p:sldId id="374" r:id="rId27"/>
    <p:sldId id="375" r:id="rId28"/>
    <p:sldId id="365" r:id="rId29"/>
    <p:sldId id="366" r:id="rId30"/>
    <p:sldId id="367" r:id="rId31"/>
    <p:sldId id="368" r:id="rId32"/>
    <p:sldId id="369" r:id="rId33"/>
    <p:sldId id="370" r:id="rId34"/>
    <p:sldId id="345" r:id="rId35"/>
    <p:sldId id="371" r:id="rId36"/>
    <p:sldId id="372" r:id="rId37"/>
    <p:sldId id="339" r:id="rId38"/>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8EB06AF-4296-408C-895D-CD763A5B1DCC}">
          <p14:sldIdLst>
            <p14:sldId id="327"/>
            <p14:sldId id="336"/>
            <p14:sldId id="343"/>
            <p14:sldId id="342"/>
            <p14:sldId id="344"/>
            <p14:sldId id="347"/>
            <p14:sldId id="348"/>
            <p14:sldId id="346"/>
            <p14:sldId id="349"/>
            <p14:sldId id="350"/>
            <p14:sldId id="352"/>
            <p14:sldId id="353"/>
            <p14:sldId id="354"/>
            <p14:sldId id="355"/>
            <p14:sldId id="356"/>
            <p14:sldId id="357"/>
            <p14:sldId id="358"/>
            <p14:sldId id="359"/>
            <p14:sldId id="360"/>
            <p14:sldId id="361"/>
            <p14:sldId id="362"/>
            <p14:sldId id="363"/>
            <p14:sldId id="373"/>
            <p14:sldId id="374"/>
            <p14:sldId id="375"/>
            <p14:sldId id="365"/>
            <p14:sldId id="366"/>
            <p14:sldId id="367"/>
            <p14:sldId id="368"/>
            <p14:sldId id="369"/>
            <p14:sldId id="370"/>
            <p14:sldId id="345"/>
            <p14:sldId id="371"/>
            <p14:sldId id="372"/>
          </p14:sldIdLst>
        </p14:section>
        <p14:section name="无标题节" id="{22DEC211-549F-4C76-B05F-3E38CB8D6597}">
          <p14:sldIdLst>
            <p14:sldId id="33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Wangzhi gang" initials="Wg" lastIdx="1" clrIdx="0"/>
  <p:cmAuthor id="8" name="姜伟光" initials="姜" lastIdx="1" clrIdx="0"/>
  <p:cmAuthor id="2" name="作者" initials="A" lastIdx="0"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40F0"/>
    <a:srgbClr val="FFDDA4"/>
    <a:srgbClr val="FF5E61"/>
    <a:srgbClr val="7B7BF4"/>
    <a:srgbClr val="9077FB"/>
    <a:srgbClr val="848FF9"/>
    <a:srgbClr val="562BF9"/>
    <a:srgbClr val="E8FCFD"/>
    <a:srgbClr val="F5F7F9"/>
    <a:srgbClr val="4CC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45" autoAdjust="0"/>
    <p:restoredTop sz="86599" autoAdjust="0"/>
  </p:normalViewPr>
  <p:slideViewPr>
    <p:cSldViewPr snapToGrid="0">
      <p:cViewPr varScale="1">
        <p:scale>
          <a:sx n="139" d="100"/>
          <a:sy n="139" d="100"/>
        </p:scale>
        <p:origin x="620" y="10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4" Type="http://schemas.openxmlformats.org/officeDocument/2006/relationships/tags" Target="tags/tag126.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8T04:34:11"/>
    </inkml:context>
    <inkml:brush xml:id="br0">
      <inkml:brushProperty name="width" value="0.05" units="cm"/>
      <inkml:brushProperty name="height" value="0.05" units="cm"/>
      <inkml:brushProperty name="color" value="#e71224"/>
    </inkml:brush>
  </inkml:definitions>
  <inkml:trace contextRef="#ctx0" brushRef="#br0">104.000 171.000 24575,'0.000'0.000'0,"1.000"0.000"0,0.000 1.000 0,-1.000-1.000 0,1.000 0.000 0,0.000 1.000 0,-1.000-1.000 0,1.000 1.000 0,-1.000-1.000 0,1.000 1.000 0,-1.000-1.000 0,1.000 1.000 0,-1.000 0.000 0,1.000-1.000 0,-1.000 1.000 0,1.000 0.000 0,-1.000-1.000 0,0.000 1.000 0,1.000 0.000 0,-1.000-1.000 0,0.000 1.000 0,0.000 0.000 0,1.000 0.000 0,-1.000-1.000 0,0.000 1.000 0,0.000 0.000 0,0.000 0.000 0,0.000 1.000 0,2.000 25.000 0,-2.000-23.000 0,0.000 10.000 0,-1.000 0.000 0,0.000 0.000 0,-1.000 0.000 0,-1.000 0.000 0,0.000 0.000 0,-8.000 22.000 0,1.000-11.000 0,-1.000-1.000 0,-24.000 38.000 0,30.000-51.000 0,0.000 0.000 0,1.000 0.000 0,1.000 0.000 0,0.000 1.000 0,0.000-1.000 0,1.000 1.000 0,-1.000 12.000 0,-2.000 12.000 0,3.000-26.000 0,0.000 0.000 0,1.000 0.000 0,0.000-1.000 0,1.000 1.000 0,0.000 0.000 0,2.000 14.000 0,-2.000-21.000 0,1.000 0.000 0,0.000 0.000 0,0.000 0.000 0,0.000 0.000 0,0.000 0.000 0,0.000 0.000 0,1.000 0.000 0,-1.000 0.000 0,1.000 0.000 0,0.000-1.000 0,0.000 1.000 0,0.000-1.000 0,0.000 1.000 0,0.000-1.000 0,1.000 0.000 0,-1.000 0.000 0,0.000 0.000 0,1.000 0.000 0,0.000 0.000 0,-1.000 0.000 0,1.000-1.000 0,0.000 0.000 0,4.000 2.000 0,14.000 6.000 0,29.000 16.000 0,-34.000-15.000 0,2.000-2.000 0,31.000 12.000 0,-40.000-17.000 0,8.000 3.000 0,0.000-1.000 0,1.000-1.000 0,-1.000-1.000 0,1.000 0.000 0,25.000 0.000 0,-1.000-1.000 0,-27.000-1.000 0,-1.000-1.000 0,0.000 0.000 0,0.000 0.000 0,1.000-2.000 0,24.000-4.000 0,-37.000 5.000 0,1.000-1.000 0,-1.000 1.000 0,0.000 0.000 0,0.000-1.000 0,0.000 1.000 0,0.000-1.000 0,0.000 1.000 0,0.000-1.000 0,0.000 0.000 0,0.000 0.000 0,0.000 0.000 0,-1.000 0.000 0,1.000 0.000 0,-1.000 0.000 0,0.000-1.000 0,0.000 1.000 0,1.000 0.000 0,-1.000-1.000 0,-1.000 1.000 0,1.000-1.000 0,0.000 1.000 0,-1.000-1.000 0,1.000-4.000 0,1.000-7.000 0,-1.000 0.000 0,-1.000-1.000 0,-1.000-16.000 0,0.000 9.000 0,1.000-410.000 0,0.000 428.000 0,0.000 0.000 0,-1.000 0.000 0,1.000 0.000 0,-1.000 0.000 0,1.000 0.000 0,-1.000 0.000 0,0.000 0.000 0,-1.000 0.000 0,1.000 0.000 0,-1.000 0.000 0,1.000 0.000 0,-1.000 1.000 0,0.000-1.000 0,-1.000 1.000 0,1.000-1.000 0,-1.000 1.000 0,1.000 0.000 0,-1.000 0.000 0,0.000 0.000 0,0.000 0.000 0,0.000 1.000 0,-4.000-3.000 0,1.000 1.000 0,1.000 0.000 0,0.000 0.000 0,0.000-1.000 0,1.000 1.000 0,-1.000-1.000 0,-4.000-7.000 0,5.000 6.000 0,-1.000 1.000 0,0.000 0.000 0,1.000 0.000 0,-1.000 0.000 0,-9.000-6.000 0,-14.000-13.000 0,24.000 20.000 0,0.000-1.000 0,-1.000 2.000 0,1.000-1.000 0,-1.000 0.000 0,-9.000-4.000 0,1.000 1.000 0,0.000 1.000 0,-1.000 1.000 0,1.000 0.000 0,-18.000-3.000 0,28.000 7.000 0,-1.000 0.000 0,1.000 1.000 0,0.000-1.000 0,-1.000 1.000 0,1.000 0.000 0,0.000 0.000 0,-1.000 0.000 0,1.000 0.000 0,0.000 1.000 0,-1.000-1.000 0,1.000 1.000 0,0.000 0.000 0,0.000 0.000 0,-1.000 0.000 0,1.000 0.000 0,0.000 0.000 0,0.000 1.000 0,0.000-1.000 0,1.000 1.000 0,-1.000 0.000 0,0.000 0.000 0,0.000 0.000 0,1.000 0.000 0,-4.000 4.000 0,3.000 0.000 0,1.000-1.000 0,-1.000 1.000 0,1.000 0.000 0,0.000-1.000 0,0.000 1.000 0,1.000 0.000 0,0.000 0.000 0,-1.000 11.000 0,-6.000 26.000 0,-21.000 25.000-1365,26.000-59.000-5461</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8T04:34:17"/>
    </inkml:context>
    <inkml:brush xml:id="br0">
      <inkml:brushProperty name="width" value="0.05" units="cm"/>
      <inkml:brushProperty name="height" value="0.05" units="cm"/>
      <inkml:brushProperty name="color" value="#e71224"/>
    </inkml:brush>
  </inkml:definitions>
  <inkml:trace contextRef="#ctx0" brushRef="#br0">54.000 152.000 24575,'-1.000'14.000'0,"0.000"1.000"0,-1.000-1.000 0,-1.000 1.000 0,0.000-1.000 0,-7.000 21.000 0,2.000-7.000 0,1.000 0.000 0,1.000 1.000 0,2.000-1.000 0,0.000 1.000 0,2.000 40.000 0,1.000-27.000 0,0.000-26.000 0,0.000-1.000 0,1.000 1.000 0,1.000-1.000 0,3.000 18.000 0,-2.000-28.000 0,1.000 0.000 0,-1.000 0.000 0,1.000-1.000 0,0.000 1.000 0,0.000-1.000 0,0.000 0.000 0,1.000 0.000 0,-1.000 0.000 0,1.000 0.000 0,0.000-1.000 0,0.000 1.000 0,0.000-1.000 0,0.000 0.000 0,9.000 4.000 0,19.000 17.000 0,-27.000-19.000 0,1.000-1.000 0,0.000 0.000 0,0.000 0.000 0,0.000-1.000 0,0.000 1.000 0,1.000-1.000 0,-1.000-1.000 0,1.000 1.000 0,0.000-1.000 0,0.000 0.000 0,0.000-1.000 0,8.000 2.000 0,12.000-1.000 0,52.000-2.000 0,-38.000-1.000 0,-35.000 1.000 0,-1.000-1.000 0,1.000 0.000 0,-1.000 0.000 0,1.000-1.000 0,-1.000 1.000 0,1.000-1.000 0,-1.000-1.000 0,0.000 1.000 0,0.000-1.000 0,0.000 0.000 0,0.000 0.000 0,0.000 0.000 0,-1.000 0.000 0,1.000-1.000 0,-1.000 0.000 0,0.000 0.000 0,4.000-5.000 0,-1.000 1.000 0,0.000-1.000 0,-1.000 0.000 0,0.000 0.000 0,0.000-1.000 0,-1.000 0.000 0,0.000 0.000 0,-1.000 0.000 0,4.000-11.000 0,-2.000-10.000 0,-1.000 0.000 0,-1.000-1.000 0,-1.000 0.000 0,-4.000-54.000 0,1.000 36.000 0,-2.000 34.000 0,0.000-1.000 0,-1.000 1.000 0,-1.000 1.000 0,0.000-1.000 0,-11.000-26.000 0,-2.000-6.000 0,15.000 41.000 0,-1.000 0.000 0,0.000-1.000 0,-1.000 2.000 0,0.000-1.000 0,0.000 0.000 0,0.000 1.000 0,-1.000-1.000 0,0.000 1.000 0,0.000 1.000 0,0.000-1.000 0,-1.000 1.000 0,-11.000-9.000 0,6.000 5.000 0,7.000 5.000 0,-1.000 0.000 0,1.000 1.000 0,-1.000 0.000 0,0.000 0.000 0,0.000 0.000 0,0.000 0.000 0,0.000 1.000 0,-1.000 0.000 0,1.000 0.000 0,-1.000 0.000 0,1.000 1.000 0,-1.000-1.000 0,-7.000 1.000 0,-32.000-9.000 0,33.000 6.000 0,-1.000 1.000 0,1.000 1.000 0,0.000 0.000 0,-25.000 0.000 0,34.000 2.000 0,0.000 0.000 0,-1.000 0.000 0,1.000 1.000 0,0.000 0.000 0,0.000-1.000 0,0.000 1.000 0,0.000 0.000 0,0.000 1.000 0,1.000-1.000 0,-1.000 0.000 0,0.000 1.000 0,0.000 0.000 0,1.000 0.000 0,-1.000-1.000 0,1.000 1.000 0,0.000 1.000 0,-1.000-1.000 0,1.000 0.000 0,0.000 1.000 0,0.000-1.000 0,1.000 1.000 0,-1.000-1.000 0,0.000 1.000 0,-1.000 4.000 0,-1.000 3.000 0,0.000 0.000 0,1.000 0.000 0,0.000 1.000 0,0.000-1.000 0,2.000 1.000 0,-1.000-1.000 0,1.000 1.000 0,1.000 0.000 0,0.000 15.000 0,0.000-19.000-273,-1.000 0.000 0,0.000 0.000 0,0.000 1.000 0,-3.000 6.000 0,2.000-6.000-6553</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8T04:45:55"/>
    </inkml:context>
    <inkml:brush xml:id="br0">
      <inkml:brushProperty name="width" value="0.025" units="cm"/>
      <inkml:brushProperty name="height" value="0.025" units="cm"/>
      <inkml:brushProperty name="color" value="#e71224"/>
    </inkml:brush>
  </inkml:definitions>
  <inkml:trace contextRef="#ctx0" brushRef="#br0">17.000 65.000 24575,'-1.000'27.000'0,"-8.000"51.000"0,3.000-11.000 0,5.000-60.000 0,1.000 0.000 0,1.000 0.000 0,-1.000 1.000 0,1.000-1.000 0,1.000 0.000 0,-1.000 0.000 0,4.000 8.000 0,-4.000-13.000 0,0.000 1.000 0,1.000-1.000 0,-1.000 0.000 0,1.000 0.000 0,-1.000 0.000 0,1.000 0.000 0,0.000 0.000 0,0.000 0.000 0,0.000-1.000 0,0.000 1.000 0,0.000-1.000 0,0.000 1.000 0,1.000-1.000 0,-1.000 0.000 0,0.000 1.000 0,5.000 0.000 0,4.000 1.000 0,0.000 0.000 0,19.000 3.000 0,-2.000 0.000 0,-24.000-5.000 0,1.000 0.000 0,-1.000 0.000 0,0.000 0.000 0,0.000-1.000 0,1.000 1.000 0,-1.000-1.000 0,0.000 0.000 0,1.000 0.000 0,-1.000-1.000 0,6.000 0.000 0,-8.000 0.000 0,1.000 0.000 0,0.000-1.000 0,0.000 1.000 0,0.000-1.000 0,-1.000 1.000 0,1.000-1.000 0,0.000 0.000 0,-1.000 0.000 0,0.000 0.000 0,1.000 0.000 0,-1.000 0.000 0,0.000-1.000 0,0.000 1.000 0,2.000-5.000 0,3.000-1.000 0,-1.000-1.000 0,-1.000 0.000 0,1.000 0.000 0,-1.000-1.000 0,-1.000 1.000 0,0.000-1.000 0,0.000 0.000 0,-1.000 0.000 0,0.000-1.000 0,-1.000 1.000 0,0.000-1.000 0,-1.000 1.000 0,1.000-19.000 0,-2.000 17.000 0,0.000 3.000 0,-1.000 1.000 0,1.000-1.000 0,-3.000-13.000 0,2.000 19.000 0,0.000 0.000 0,0.000 0.000 0,-1.000 0.000 0,1.000 0.000 0,-1.000 0.000 0,1.000 0.000 0,-1.000 0.000 0,0.000 1.000 0,0.000-1.000 0,0.000 1.000 0,0.000-1.000 0,-1.000 1.000 0,-2.000-3.000 0,-3.000-1.000 0,-4.000-4.000 0,-1.000 0.000 0,-20.000-11.000 0,27.000 18.000 0,0.000 0.000 0,0.000 1.000 0,0.000 0.000 0,0.000 0.000 0,-1.000 0.000 0,1.000 1.000 0,-1.000-1.000 0,-13.000 1.000 0,16.000 1.000 25,-1.000-1.000-1,0.000 2.000 0,1.000-1.000 1,-1.000 0.000-1,1.000 1.000 1,-1.000 0.000-1,1.000 0.000 0,-1.000 0.000 1,1.000 1.000-1,0.000-1.000 0,-1.000 1.000 1,1.000 0.000-1,-6.000 4.000 1,7.000-3.000-126,0.000-1.000 1,1.000 1.000-1,-1.000 0.000 1,1.000 0.000 0,-1.000 0.000-1,1.000 0.000 1,0.000 1.000-1,0.000-1.000 1,1.000 0.000 0,-1.000 1.000-1,1.000 0.000 1,-1.000-1.000 0,1.000 1.000-1,0.000 0.000 1,1.000 0.000-1,-1.000 5.000 1,-1.000 0.000-6726</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8T04:46:00"/>
    </inkml:context>
    <inkml:brush xml:id="br0">
      <inkml:brushProperty name="width" value="0.025" units="cm"/>
      <inkml:brushProperty name="height" value="0.025" units="cm"/>
      <inkml:brushProperty name="color" value="#e71224"/>
    </inkml:brush>
  </inkml:definitions>
  <inkml:trace contextRef="#ctx0" brushRef="#br0">7.000 16.000 24575,'-1.000'39.000'0,"0.000"-14.000"0,1.000 0.000 0,1.000 0.000 0,2.000 0.000 0,5.000 27.000 0,-8.000-50.000 0,1.000 0.000 0,0.000 0.000 0,0.000 0.000 0,-1.000 0.000 0,1.000 0.000 0,0.000 0.000 0,0.000-1.000 0,1.000 1.000 0,-1.000 0.000 0,0.000-1.000 0,1.000 1.000 0,-1.000-1.000 0,1.000 1.000 0,-1.000-1.000 0,1.000 0.000 0,-1.000 0.000 0,1.000 1.000 0,0.000-1.000 0,0.000 0.000 0,0.000-1.000 0,2.000 2.000 0,4.000 0.000 0,-1.000 0.000 0,1.000 0.000 0,0.000-1.000 0,10.000 1.000 0,11.000 1.000 0,-24.000-1.000 0,1.000-1.000 0,0.000 0.000 0,-1.000-1.000 0,1.000 1.000 0,-1.000-1.000 0,1.000 0.000 0,0.000-1.000 0,-1.000 1.000 0,1.000-1.000 0,-1.000 0.000 0,7.000-3.000 0,-9.000 3.000 0,0.000-1.000 0,0.000 0.000 0,0.000 1.000 0,0.000-1.000 0,0.000 0.000 0,-1.000-1.000 0,1.000 1.000 0,-1.000 0.000 0,0.000-1.000 0,0.000 1.000 0,0.000-1.000 0,0.000 0.000 0,0.000 0.000 0,0.000 0.000 0,-1.000 0.000 0,1.000 0.000 0,-1.000 0.000 0,0.000 0.000 0,1.000-7.000 0,1.000 2.000 0,-2.000 0.000 0,1.000 0.000 0,-1.000 0.000 0,0.000-1.000 0,-1.000 1.000 0,0.000 0.000 0,0.000-1.000 0,-3.000-13.000 0,2.000 18.000 0,0.000 1.000 0,0.000 0.000 0,0.000-1.000 0,0.000 1.000 0,0.000-1.000 0,-1.000 1.000 0,1.000 0.000 0,-1.000 0.000 0,0.000 0.000 0,0.000 0.000 0,0.000 0.000 0,-1.000 0.000 0,1.000 1.000 0,-1.000-1.000 0,1.000 1.000 0,-1.000 0.000 0,0.000-1.000 0,0.000 1.000 0,0.000 0.000 0,0.000 1.000 0,0.000-1.000 0,-5.000-1.000 0,-19.000-7.000 82,1.000 0.000 33,-28.000-7.000 1,47.000 16.000-284,0.000-1.000 0,0.000 1.000 1,0.000 0.000-1,0.000 1.000 0,0.000 0.000 0,0.000 0.000 0,0.000 0.000 1,1.000 1.000-1,-12.000 2.000 0,10.000 0.000-6658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F31D9-4400-A44E-A9A3-7F502A7474E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F8481A-4873-3540-9C01-DF2195644D3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9D7257D-9D70-4B40-874C-A52B63E6EE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56A19C-A947-4D46-95FE-D44A7317B2B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9D7257D-9D70-4B40-874C-A52B63E6EE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56A19C-A947-4D46-95FE-D44A7317B2B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9D7257D-9D70-4B40-874C-A52B63E6EE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56A19C-A947-4D46-95FE-D44A7317B2B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vl2pPr>
              <a:defRPr>
                <a:solidFill>
                  <a:schemeClr val="bg1"/>
                </a:solidFill>
                <a:latin typeface="微软雅黑" panose="020B0503020204020204" pitchFamily="34" charset="-122"/>
                <a:ea typeface="微软雅黑" panose="020B0503020204020204" pitchFamily="34" charset="-122"/>
              </a:defRPr>
            </a:lvl2pPr>
            <a:lvl3pPr>
              <a:defRPr>
                <a:solidFill>
                  <a:schemeClr val="bg1"/>
                </a:solidFill>
                <a:latin typeface="微软雅黑" panose="020B0503020204020204" pitchFamily="34" charset="-122"/>
                <a:ea typeface="微软雅黑" panose="020B0503020204020204" pitchFamily="34" charset="-122"/>
              </a:defRPr>
            </a:lvl3pPr>
            <a:lvl4pPr>
              <a:defRPr>
                <a:solidFill>
                  <a:schemeClr val="bg1"/>
                </a:solidFill>
                <a:latin typeface="微软雅黑" panose="020B0503020204020204" pitchFamily="34" charset="-122"/>
                <a:ea typeface="微软雅黑" panose="020B0503020204020204" pitchFamily="34" charset="-122"/>
              </a:defRPr>
            </a:lvl4pPr>
            <a:lvl5pPr>
              <a:defRPr>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69D7257D-9D70-4B40-874C-A52B63E6EE1A}"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A056A19C-A947-4D46-95FE-D44A7317B2B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9D7257D-9D70-4B40-874C-A52B63E6EE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56A19C-A947-4D46-95FE-D44A7317B2B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9D7257D-9D70-4B40-874C-A52B63E6EE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56A19C-A947-4D46-95FE-D44A7317B2B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9D7257D-9D70-4B40-874C-A52B63E6EE1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056A19C-A947-4D46-95FE-D44A7317B2B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D7257D-9D70-4B40-874C-A52B63E6EE1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056A19C-A947-4D46-95FE-D44A7317B2B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D7257D-9D70-4B40-874C-A52B63E6EE1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056A19C-A947-4D46-95FE-D44A7317B2B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9D7257D-9D70-4B40-874C-A52B63E6EE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56A19C-A947-4D46-95FE-D44A7317B2B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9D7257D-9D70-4B40-874C-A52B63E6EE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56A19C-A947-4D46-95FE-D44A7317B2B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D7257D-9D70-4B40-874C-A52B63E6EE1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56A19C-A947-4D46-95FE-D44A7317B2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8" Type="http://schemas.microsoft.com/office/2007/relationships/hdphoto" Target="../media/image5.wdp"/><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slideLayout" Target="../slideLayouts/slideLayout7.xml"/><Relationship Id="rId14" Type="http://schemas.openxmlformats.org/officeDocument/2006/relationships/tags" Target="../tags/tag6.xml"/><Relationship Id="rId13" Type="http://schemas.microsoft.com/office/2007/relationships/hdphoto" Target="../media/image9.wdp"/><Relationship Id="rId12"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tags" Target="../tags/tag5.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tags" Target="../tags/tag41.xml"/><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2.png"/><Relationship Id="rId13" Type="http://schemas.openxmlformats.org/officeDocument/2006/relationships/notesSlide" Target="../notesSlides/notesSlide6.xml"/><Relationship Id="rId12" Type="http://schemas.openxmlformats.org/officeDocument/2006/relationships/slideLayout" Target="../slideLayouts/slideLayout7.xml"/><Relationship Id="rId11" Type="http://schemas.openxmlformats.org/officeDocument/2006/relationships/tags" Target="../tags/tag42.xml"/><Relationship Id="rId10" Type="http://schemas.microsoft.com/office/2007/relationships/hdphoto" Target="../media/image9.wdp"/><Relationship Id="rId1" Type="http://schemas.openxmlformats.org/officeDocument/2006/relationships/tags" Target="../tags/tag40.xml"/></Relationships>
</file>

<file path=ppt/slides/_rels/slide11.xml.rels><?xml version="1.0" encoding="UTF-8" standalone="yes"?>
<Relationships xmlns="http://schemas.openxmlformats.org/package/2006/relationships"><Relationship Id="rId9" Type="http://schemas.microsoft.com/office/2007/relationships/hdphoto" Target="../media/image9.wdp"/><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tags" Target="../tags/tag44.xml"/><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7.xml"/><Relationship Id="rId11" Type="http://schemas.openxmlformats.org/officeDocument/2006/relationships/slideLayout" Target="../slideLayouts/slideLayout7.xml"/><Relationship Id="rId10" Type="http://schemas.openxmlformats.org/officeDocument/2006/relationships/tags" Target="../tags/tag45.xml"/><Relationship Id="rId1" Type="http://schemas.openxmlformats.org/officeDocument/2006/relationships/tags" Target="../tags/tag43.xml"/></Relationships>
</file>

<file path=ppt/slides/_rels/slide12.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image" Target="../media/image6.png"/><Relationship Id="rId7" Type="http://schemas.microsoft.com/office/2007/relationships/hdphoto" Target="../media/image5.wdp"/><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png"/><Relationship Id="rId15" Type="http://schemas.openxmlformats.org/officeDocument/2006/relationships/notesSlide" Target="../notesSlides/notesSlide8.xml"/><Relationship Id="rId14" Type="http://schemas.openxmlformats.org/officeDocument/2006/relationships/slideLayout" Target="../slideLayouts/slideLayout7.xml"/><Relationship Id="rId13" Type="http://schemas.openxmlformats.org/officeDocument/2006/relationships/tags" Target="../tags/tag48.xml"/><Relationship Id="rId12" Type="http://schemas.microsoft.com/office/2007/relationships/hdphoto" Target="../media/image9.wdp"/><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tags" Target="../tags/tag46.xml"/></Relationships>
</file>

<file path=ppt/slides/_rels/slide1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tags" Target="../tags/tag50.xml"/><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16.jpeg"/><Relationship Id="rId2" Type="http://schemas.openxmlformats.org/officeDocument/2006/relationships/image" Target="../media/image2.png"/><Relationship Id="rId13" Type="http://schemas.openxmlformats.org/officeDocument/2006/relationships/notesSlide" Target="../notesSlides/notesSlide9.xml"/><Relationship Id="rId12" Type="http://schemas.openxmlformats.org/officeDocument/2006/relationships/slideLayout" Target="../slideLayouts/slideLayout7.xml"/><Relationship Id="rId11" Type="http://schemas.openxmlformats.org/officeDocument/2006/relationships/tags" Target="../tags/tag51.xml"/><Relationship Id="rId10" Type="http://schemas.microsoft.com/office/2007/relationships/hdphoto" Target="../media/image9.wdp"/><Relationship Id="rId1" Type="http://schemas.openxmlformats.org/officeDocument/2006/relationships/tags" Target="../tags/tag49.xml"/></Relationships>
</file>

<file path=ppt/slides/_rels/slide1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53.xml"/><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image" Target="../media/image2.png"/><Relationship Id="rId14" Type="http://schemas.openxmlformats.org/officeDocument/2006/relationships/notesSlide" Target="../notesSlides/notesSlide10.xml"/><Relationship Id="rId13" Type="http://schemas.openxmlformats.org/officeDocument/2006/relationships/slideLayout" Target="../slideLayouts/slideLayout7.xml"/><Relationship Id="rId12" Type="http://schemas.openxmlformats.org/officeDocument/2006/relationships/tags" Target="../tags/tag54.xml"/><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tags" Target="../tags/tag52.xml"/></Relationships>
</file>

<file path=ppt/slides/_rels/slide15.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56.xml"/><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2.png"/><Relationship Id="rId14" Type="http://schemas.openxmlformats.org/officeDocument/2006/relationships/notesSlide" Target="../notesSlides/notesSlide11.xml"/><Relationship Id="rId13" Type="http://schemas.openxmlformats.org/officeDocument/2006/relationships/slideLayout" Target="../slideLayouts/slideLayout7.xml"/><Relationship Id="rId12" Type="http://schemas.openxmlformats.org/officeDocument/2006/relationships/tags" Target="../tags/tag57.xml"/><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tags" Target="../tags/tag55.xml"/></Relationships>
</file>

<file path=ppt/slides/_rels/slide1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tags" Target="../tags/tag59.xml"/><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21.png"/><Relationship Id="rId2" Type="http://schemas.openxmlformats.org/officeDocument/2006/relationships/image" Target="../media/image2.png"/><Relationship Id="rId13" Type="http://schemas.openxmlformats.org/officeDocument/2006/relationships/notesSlide" Target="../notesSlides/notesSlide12.xml"/><Relationship Id="rId12" Type="http://schemas.openxmlformats.org/officeDocument/2006/relationships/slideLayout" Target="../slideLayouts/slideLayout7.xml"/><Relationship Id="rId11" Type="http://schemas.openxmlformats.org/officeDocument/2006/relationships/tags" Target="../tags/tag60.xml"/><Relationship Id="rId10" Type="http://schemas.microsoft.com/office/2007/relationships/hdphoto" Target="../media/image9.wdp"/><Relationship Id="rId1" Type="http://schemas.openxmlformats.org/officeDocument/2006/relationships/tags" Target="../tags/tag58.xml"/></Relationships>
</file>

<file path=ppt/slides/_rels/slide1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tags" Target="../tags/tag62.xml"/><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22.png"/><Relationship Id="rId2" Type="http://schemas.openxmlformats.org/officeDocument/2006/relationships/image" Target="../media/image2.png"/><Relationship Id="rId13" Type="http://schemas.openxmlformats.org/officeDocument/2006/relationships/notesSlide" Target="../notesSlides/notesSlide13.xml"/><Relationship Id="rId12" Type="http://schemas.openxmlformats.org/officeDocument/2006/relationships/slideLayout" Target="../slideLayouts/slideLayout7.xml"/><Relationship Id="rId11" Type="http://schemas.openxmlformats.org/officeDocument/2006/relationships/tags" Target="../tags/tag63.xml"/><Relationship Id="rId10" Type="http://schemas.microsoft.com/office/2007/relationships/hdphoto" Target="../media/image9.wdp"/><Relationship Id="rId1" Type="http://schemas.openxmlformats.org/officeDocument/2006/relationships/tags" Target="../tags/tag61.xml"/></Relationships>
</file>

<file path=ppt/slides/_rels/slide1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tags" Target="../tags/tag65.xml"/><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23.png"/><Relationship Id="rId2" Type="http://schemas.openxmlformats.org/officeDocument/2006/relationships/image" Target="../media/image2.png"/><Relationship Id="rId13" Type="http://schemas.openxmlformats.org/officeDocument/2006/relationships/notesSlide" Target="../notesSlides/notesSlide14.xml"/><Relationship Id="rId12" Type="http://schemas.openxmlformats.org/officeDocument/2006/relationships/slideLayout" Target="../slideLayouts/slideLayout7.xml"/><Relationship Id="rId11" Type="http://schemas.openxmlformats.org/officeDocument/2006/relationships/tags" Target="../tags/tag66.xml"/><Relationship Id="rId10" Type="http://schemas.microsoft.com/office/2007/relationships/hdphoto" Target="../media/image9.wdp"/><Relationship Id="rId1" Type="http://schemas.openxmlformats.org/officeDocument/2006/relationships/tags" Target="../tags/tag64.xml"/></Relationships>
</file>

<file path=ppt/slides/_rels/slide19.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68.xml"/><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png"/><Relationship Id="rId14" Type="http://schemas.openxmlformats.org/officeDocument/2006/relationships/notesSlide" Target="../notesSlides/notesSlide15.xml"/><Relationship Id="rId13" Type="http://schemas.openxmlformats.org/officeDocument/2006/relationships/slideLayout" Target="../slideLayouts/slideLayout7.xml"/><Relationship Id="rId12" Type="http://schemas.openxmlformats.org/officeDocument/2006/relationships/tags" Target="../tags/tag69.xml"/><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9" Type="http://schemas.microsoft.com/office/2007/relationships/hdphoto" Target="../media/image9.wdp"/><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tags" Target="../tags/tag8.xml"/><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1.xml"/><Relationship Id="rId11" Type="http://schemas.openxmlformats.org/officeDocument/2006/relationships/slideLayout" Target="../slideLayouts/slideLayout7.xml"/><Relationship Id="rId10" Type="http://schemas.openxmlformats.org/officeDocument/2006/relationships/tags" Target="../tags/tag9.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71.xml"/><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png"/><Relationship Id="rId14" Type="http://schemas.openxmlformats.org/officeDocument/2006/relationships/notesSlide" Target="../notesSlides/notesSlide16.xml"/><Relationship Id="rId13" Type="http://schemas.openxmlformats.org/officeDocument/2006/relationships/slideLayout" Target="../slideLayouts/slideLayout7.xml"/><Relationship Id="rId12" Type="http://schemas.openxmlformats.org/officeDocument/2006/relationships/tags" Target="../tags/tag72.xml"/><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tags" Target="../tags/tag70.xml"/></Relationships>
</file>

<file path=ppt/slides/_rels/slide21.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74.xml"/><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29.png"/><Relationship Id="rId3" Type="http://schemas.openxmlformats.org/officeDocument/2006/relationships/image" Target="../media/image28.jpeg"/><Relationship Id="rId2" Type="http://schemas.openxmlformats.org/officeDocument/2006/relationships/image" Target="../media/image2.png"/><Relationship Id="rId14" Type="http://schemas.openxmlformats.org/officeDocument/2006/relationships/notesSlide" Target="../notesSlides/notesSlide17.xml"/><Relationship Id="rId13" Type="http://schemas.openxmlformats.org/officeDocument/2006/relationships/slideLayout" Target="../slideLayouts/slideLayout7.xml"/><Relationship Id="rId12" Type="http://schemas.openxmlformats.org/officeDocument/2006/relationships/tags" Target="../tags/tag75.xml"/><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tags" Target="../tags/tag73.xml"/></Relationships>
</file>

<file path=ppt/slides/_rels/slide22.xml.rels><?xml version="1.0" encoding="UTF-8" standalone="yes"?>
<Relationships xmlns="http://schemas.openxmlformats.org/package/2006/relationships"><Relationship Id="rId9" Type="http://schemas.microsoft.com/office/2007/relationships/hdphoto" Target="../media/image9.wdp"/><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tags" Target="../tags/tag77.xml"/><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18.xml"/><Relationship Id="rId12" Type="http://schemas.openxmlformats.org/officeDocument/2006/relationships/slideLayout" Target="../slideLayouts/slideLayout7.xml"/><Relationship Id="rId11" Type="http://schemas.openxmlformats.org/officeDocument/2006/relationships/tags" Target="../tags/tag78.xml"/><Relationship Id="rId10" Type="http://schemas.openxmlformats.org/officeDocument/2006/relationships/image" Target="../media/image30.png"/><Relationship Id="rId1" Type="http://schemas.openxmlformats.org/officeDocument/2006/relationships/tags" Target="../tags/tag76.xml"/></Relationships>
</file>

<file path=ppt/slides/_rels/slide23.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80.xml"/><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2.png"/><Relationship Id="rId14" Type="http://schemas.openxmlformats.org/officeDocument/2006/relationships/notesSlide" Target="../notesSlides/notesSlide19.xml"/><Relationship Id="rId13" Type="http://schemas.openxmlformats.org/officeDocument/2006/relationships/slideLayout" Target="../slideLayouts/slideLayout7.xml"/><Relationship Id="rId12" Type="http://schemas.openxmlformats.org/officeDocument/2006/relationships/tags" Target="../tags/tag81.xml"/><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tags" Target="../tags/tag79.xml"/></Relationships>
</file>

<file path=ppt/slides/_rels/slide24.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customXml" Target="../ink/ink2.xml"/><Relationship Id="rId7" Type="http://schemas.openxmlformats.org/officeDocument/2006/relationships/image" Target="../media/image34.png"/><Relationship Id="rId6" Type="http://schemas.openxmlformats.org/officeDocument/2006/relationships/customXml" Target="../ink/ink1.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2.png"/><Relationship Id="rId19" Type="http://schemas.openxmlformats.org/officeDocument/2006/relationships/notesSlide" Target="../notesSlides/notesSlide20.xml"/><Relationship Id="rId18" Type="http://schemas.openxmlformats.org/officeDocument/2006/relationships/slideLayout" Target="../slideLayouts/slideLayout7.xml"/><Relationship Id="rId17" Type="http://schemas.openxmlformats.org/officeDocument/2006/relationships/tags" Target="../tags/tag84.xml"/><Relationship Id="rId16" Type="http://schemas.microsoft.com/office/2007/relationships/hdphoto" Target="../media/image9.wdp"/><Relationship Id="rId15" Type="http://schemas.openxmlformats.org/officeDocument/2006/relationships/image" Target="../media/image8.png"/><Relationship Id="rId14" Type="http://schemas.openxmlformats.org/officeDocument/2006/relationships/image" Target="../media/image7.png"/><Relationship Id="rId13" Type="http://schemas.openxmlformats.org/officeDocument/2006/relationships/tags" Target="../tags/tag83.xml"/><Relationship Id="rId12" Type="http://schemas.openxmlformats.org/officeDocument/2006/relationships/image" Target="../media/image6.png"/><Relationship Id="rId11" Type="http://schemas.microsoft.com/office/2007/relationships/hdphoto" Target="../media/image5.wdp"/><Relationship Id="rId10" Type="http://schemas.openxmlformats.org/officeDocument/2006/relationships/image" Target="../media/image4.png"/><Relationship Id="rId1" Type="http://schemas.openxmlformats.org/officeDocument/2006/relationships/tags" Target="../tags/tag82.xml"/></Relationships>
</file>

<file path=ppt/slides/_rels/slide25.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customXml" Target="../ink/ink4.xml"/><Relationship Id="rId7" Type="http://schemas.openxmlformats.org/officeDocument/2006/relationships/image" Target="../media/image38.png"/><Relationship Id="rId6" Type="http://schemas.openxmlformats.org/officeDocument/2006/relationships/customXml" Target="../ink/ink3.xml"/><Relationship Id="rId5" Type="http://schemas.openxmlformats.org/officeDocument/2006/relationships/image" Target="../media/image32.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2.png"/><Relationship Id="rId19" Type="http://schemas.openxmlformats.org/officeDocument/2006/relationships/notesSlide" Target="../notesSlides/notesSlide21.xml"/><Relationship Id="rId18" Type="http://schemas.openxmlformats.org/officeDocument/2006/relationships/slideLayout" Target="../slideLayouts/slideLayout7.xml"/><Relationship Id="rId17" Type="http://schemas.openxmlformats.org/officeDocument/2006/relationships/tags" Target="../tags/tag87.xml"/><Relationship Id="rId16" Type="http://schemas.microsoft.com/office/2007/relationships/hdphoto" Target="../media/image9.wdp"/><Relationship Id="rId15" Type="http://schemas.openxmlformats.org/officeDocument/2006/relationships/image" Target="../media/image8.png"/><Relationship Id="rId14" Type="http://schemas.openxmlformats.org/officeDocument/2006/relationships/image" Target="../media/image7.png"/><Relationship Id="rId13" Type="http://schemas.openxmlformats.org/officeDocument/2006/relationships/tags" Target="../tags/tag86.xml"/><Relationship Id="rId12" Type="http://schemas.openxmlformats.org/officeDocument/2006/relationships/image" Target="../media/image6.png"/><Relationship Id="rId11" Type="http://schemas.microsoft.com/office/2007/relationships/hdphoto" Target="../media/image5.wdp"/><Relationship Id="rId10" Type="http://schemas.openxmlformats.org/officeDocument/2006/relationships/image" Target="../media/image4.png"/><Relationship Id="rId1" Type="http://schemas.openxmlformats.org/officeDocument/2006/relationships/tags" Target="../tags/tag85.xml"/></Relationships>
</file>

<file path=ppt/slides/_rels/slide2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89.xml"/><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2.png"/><Relationship Id="rId14" Type="http://schemas.openxmlformats.org/officeDocument/2006/relationships/notesSlide" Target="../notesSlides/notesSlide22.xml"/><Relationship Id="rId13" Type="http://schemas.openxmlformats.org/officeDocument/2006/relationships/slideLayout" Target="../slideLayouts/slideLayout7.xml"/><Relationship Id="rId12" Type="http://schemas.openxmlformats.org/officeDocument/2006/relationships/tags" Target="../tags/tag90.xml"/><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tags" Target="../tags/tag88.xml"/></Relationships>
</file>

<file path=ppt/slides/_rels/slide27.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92.xml"/><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2.png"/><Relationship Id="rId14" Type="http://schemas.openxmlformats.org/officeDocument/2006/relationships/notesSlide" Target="../notesSlides/notesSlide23.xml"/><Relationship Id="rId13" Type="http://schemas.openxmlformats.org/officeDocument/2006/relationships/slideLayout" Target="../slideLayouts/slideLayout7.xml"/><Relationship Id="rId12" Type="http://schemas.openxmlformats.org/officeDocument/2006/relationships/tags" Target="../tags/tag93.xml"/><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95.xml"/><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2.png"/><Relationship Id="rId14" Type="http://schemas.openxmlformats.org/officeDocument/2006/relationships/notesSlide" Target="../notesSlides/notesSlide24.xml"/><Relationship Id="rId13" Type="http://schemas.openxmlformats.org/officeDocument/2006/relationships/slideLayout" Target="../slideLayouts/slideLayout7.xml"/><Relationship Id="rId12" Type="http://schemas.openxmlformats.org/officeDocument/2006/relationships/tags" Target="../tags/tag96.xml"/><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tags" Target="../tags/tag94.xml"/></Relationships>
</file>

<file path=ppt/slides/_rels/slide2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tags" Target="../tags/tag98.xml"/><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46.png"/><Relationship Id="rId2" Type="http://schemas.openxmlformats.org/officeDocument/2006/relationships/image" Target="../media/image2.png"/><Relationship Id="rId13" Type="http://schemas.openxmlformats.org/officeDocument/2006/relationships/notesSlide" Target="../notesSlides/notesSlide25.xml"/><Relationship Id="rId12" Type="http://schemas.openxmlformats.org/officeDocument/2006/relationships/slideLayout" Target="../slideLayouts/slideLayout7.xml"/><Relationship Id="rId11" Type="http://schemas.openxmlformats.org/officeDocument/2006/relationships/tags" Target="../tags/tag99.xml"/><Relationship Id="rId10" Type="http://schemas.microsoft.com/office/2007/relationships/hdphoto" Target="../media/image9.wdp"/><Relationship Id="rId1" Type="http://schemas.openxmlformats.org/officeDocument/2006/relationships/tags" Target="../tags/tag97.xml"/></Relationships>
</file>

<file path=ppt/slides/_rels/slide3.xml.rels><?xml version="1.0" encoding="UTF-8" standalone="yes"?>
<Relationships xmlns="http://schemas.openxmlformats.org/package/2006/relationships"><Relationship Id="rId9" Type="http://schemas.openxmlformats.org/officeDocument/2006/relationships/image" Target="../media/image6.png"/><Relationship Id="rId8" Type="http://schemas.microsoft.com/office/2007/relationships/hdphoto" Target="../media/image5.wdp"/><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5" Type="http://schemas.openxmlformats.org/officeDocument/2006/relationships/slideLayout" Target="../slideLayouts/slideLayout7.xml"/><Relationship Id="rId14" Type="http://schemas.openxmlformats.org/officeDocument/2006/relationships/tags" Target="../tags/tag15.xml"/><Relationship Id="rId13" Type="http://schemas.microsoft.com/office/2007/relationships/hdphoto" Target="../media/image9.wdp"/><Relationship Id="rId12"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tags" Target="../tags/tag14.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tags" Target="../tags/tag101.xml"/><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47.png"/><Relationship Id="rId2" Type="http://schemas.openxmlformats.org/officeDocument/2006/relationships/image" Target="../media/image2.png"/><Relationship Id="rId13" Type="http://schemas.openxmlformats.org/officeDocument/2006/relationships/notesSlide" Target="../notesSlides/notesSlide26.xml"/><Relationship Id="rId12" Type="http://schemas.openxmlformats.org/officeDocument/2006/relationships/slideLayout" Target="../slideLayouts/slideLayout7.xml"/><Relationship Id="rId11" Type="http://schemas.openxmlformats.org/officeDocument/2006/relationships/tags" Target="../tags/tag102.xml"/><Relationship Id="rId10" Type="http://schemas.microsoft.com/office/2007/relationships/hdphoto" Target="../media/image9.wdp"/><Relationship Id="rId1" Type="http://schemas.openxmlformats.org/officeDocument/2006/relationships/tags" Target="../tags/tag100.xml"/></Relationships>
</file>

<file path=ppt/slides/_rels/slide3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tags" Target="../tags/tag104.xml"/><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48.png"/><Relationship Id="rId2" Type="http://schemas.openxmlformats.org/officeDocument/2006/relationships/image" Target="../media/image2.png"/><Relationship Id="rId13" Type="http://schemas.openxmlformats.org/officeDocument/2006/relationships/notesSlide" Target="../notesSlides/notesSlide27.xml"/><Relationship Id="rId12" Type="http://schemas.openxmlformats.org/officeDocument/2006/relationships/slideLayout" Target="../slideLayouts/slideLayout7.xml"/><Relationship Id="rId11" Type="http://schemas.openxmlformats.org/officeDocument/2006/relationships/tags" Target="../tags/tag105.xml"/><Relationship Id="rId10" Type="http://schemas.microsoft.com/office/2007/relationships/hdphoto" Target="../media/image9.wdp"/><Relationship Id="rId1" Type="http://schemas.openxmlformats.org/officeDocument/2006/relationships/tags" Target="../tags/tag103.xml"/></Relationships>
</file>

<file path=ppt/slides/_rels/slide32.xml.rels><?xml version="1.0" encoding="UTF-8" standalone="yes"?>
<Relationships xmlns="http://schemas.openxmlformats.org/package/2006/relationships"><Relationship Id="rId9" Type="http://schemas.openxmlformats.org/officeDocument/2006/relationships/image" Target="../media/image6.png"/><Relationship Id="rId8" Type="http://schemas.microsoft.com/office/2007/relationships/hdphoto" Target="../media/image5.wdp"/><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5" Type="http://schemas.openxmlformats.org/officeDocument/2006/relationships/slideLayout" Target="../slideLayouts/slideLayout7.xml"/><Relationship Id="rId14" Type="http://schemas.openxmlformats.org/officeDocument/2006/relationships/tags" Target="../tags/tag111.xml"/><Relationship Id="rId13" Type="http://schemas.microsoft.com/office/2007/relationships/hdphoto" Target="../media/image9.wdp"/><Relationship Id="rId12"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tags" Target="../tags/tag110.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9" Type="http://schemas.microsoft.com/office/2007/relationships/hdphoto" Target="../media/image9.wdp"/><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tags" Target="../tags/tag113.xml"/><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28.xml"/><Relationship Id="rId11" Type="http://schemas.openxmlformats.org/officeDocument/2006/relationships/slideLayout" Target="../slideLayouts/slideLayout7.xml"/><Relationship Id="rId10" Type="http://schemas.openxmlformats.org/officeDocument/2006/relationships/tags" Target="../tags/tag114.xml"/><Relationship Id="rId1" Type="http://schemas.openxmlformats.org/officeDocument/2006/relationships/tags" Target="../tags/tag112.xml"/></Relationships>
</file>

<file path=ppt/slides/_rels/slide34.xml.rels><?xml version="1.0" encoding="UTF-8" standalone="yes"?>
<Relationships xmlns="http://schemas.openxmlformats.org/package/2006/relationships"><Relationship Id="rId9" Type="http://schemas.microsoft.com/office/2007/relationships/hdphoto" Target="../media/image9.wdp"/><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tags" Target="../tags/tag116.xml"/><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29.xml"/><Relationship Id="rId11" Type="http://schemas.openxmlformats.org/officeDocument/2006/relationships/slideLayout" Target="../slideLayouts/slideLayout7.xml"/><Relationship Id="rId10" Type="http://schemas.openxmlformats.org/officeDocument/2006/relationships/tags" Target="../tags/tag117.xml"/><Relationship Id="rId1" Type="http://schemas.openxmlformats.org/officeDocument/2006/relationships/tags" Target="../tags/tag115.xml"/></Relationships>
</file>

<file path=ppt/slides/_rels/slide3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image" Target="../media/image3.png"/><Relationship Id="rId3" Type="http://schemas.openxmlformats.org/officeDocument/2006/relationships/tags" Target="../tags/tag119.xml"/><Relationship Id="rId2" Type="http://schemas.openxmlformats.org/officeDocument/2006/relationships/image" Target="../media/image2.png"/><Relationship Id="rId17" Type="http://schemas.openxmlformats.org/officeDocument/2006/relationships/slideLayout" Target="../slideLayouts/slideLayout7.xml"/><Relationship Id="rId16" Type="http://schemas.openxmlformats.org/officeDocument/2006/relationships/tags" Target="../tags/tag125.xml"/><Relationship Id="rId15" Type="http://schemas.microsoft.com/office/2007/relationships/hdphoto" Target="../media/image9.wdp"/><Relationship Id="rId14"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tags" Target="../tags/tag124.xml"/><Relationship Id="rId11" Type="http://schemas.openxmlformats.org/officeDocument/2006/relationships/image" Target="../media/image6.png"/><Relationship Id="rId10" Type="http://schemas.microsoft.com/office/2007/relationships/hdphoto" Target="../media/image5.wdp"/><Relationship Id="rId1" Type="http://schemas.openxmlformats.org/officeDocument/2006/relationships/tags" Target="../tags/tag118.xml"/></Relationships>
</file>

<file path=ppt/slides/_rels/slide4.xml.rels><?xml version="1.0" encoding="UTF-8" standalone="yes"?>
<Relationships xmlns="http://schemas.openxmlformats.org/package/2006/relationships"><Relationship Id="rId9" Type="http://schemas.microsoft.com/office/2007/relationships/hdphoto" Target="../media/image9.wdp"/><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tags" Target="../tags/tag17.xml"/><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tags" Target="../tags/tag18.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9" Type="http://schemas.openxmlformats.org/officeDocument/2006/relationships/image" Target="../media/image6.png"/><Relationship Id="rId8" Type="http://schemas.microsoft.com/office/2007/relationships/hdphoto" Target="../media/image5.wdp"/><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5" Type="http://schemas.openxmlformats.org/officeDocument/2006/relationships/slideLayout" Target="../slideLayouts/slideLayout7.xml"/><Relationship Id="rId14" Type="http://schemas.openxmlformats.org/officeDocument/2006/relationships/tags" Target="../tags/tag24.xml"/><Relationship Id="rId13" Type="http://schemas.microsoft.com/office/2007/relationships/hdphoto" Target="../media/image9.wdp"/><Relationship Id="rId12"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tags" Target="../tags/tag23.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microsoft.com/office/2007/relationships/hdphoto" Target="../media/image9.wdp"/><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tags" Target="../tags/tag26.xml"/><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3.xml"/><Relationship Id="rId12" Type="http://schemas.openxmlformats.org/officeDocument/2006/relationships/slideLayout" Target="../slideLayouts/slideLayout7.xml"/><Relationship Id="rId11" Type="http://schemas.openxmlformats.org/officeDocument/2006/relationships/tags" Target="../tags/tag27.xml"/><Relationship Id="rId10" Type="http://schemas.openxmlformats.org/officeDocument/2006/relationships/image" Target="../media/image10.png"/><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tags" Target="../tags/tag29.xml"/><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2.png"/><Relationship Id="rId13" Type="http://schemas.openxmlformats.org/officeDocument/2006/relationships/notesSlide" Target="../notesSlides/notesSlide4.xml"/><Relationship Id="rId12" Type="http://schemas.openxmlformats.org/officeDocument/2006/relationships/slideLayout" Target="../slideLayouts/slideLayout7.xml"/><Relationship Id="rId11" Type="http://schemas.openxmlformats.org/officeDocument/2006/relationships/tags" Target="../tags/tag30.xml"/><Relationship Id="rId10" Type="http://schemas.microsoft.com/office/2007/relationships/hdphoto" Target="../media/image9.wdp"/><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9" Type="http://schemas.openxmlformats.org/officeDocument/2006/relationships/image" Target="../media/image6.png"/><Relationship Id="rId8" Type="http://schemas.microsoft.com/office/2007/relationships/hdphoto" Target="../media/image5.wdp"/><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5" Type="http://schemas.openxmlformats.org/officeDocument/2006/relationships/slideLayout" Target="../slideLayouts/slideLayout7.xml"/><Relationship Id="rId14" Type="http://schemas.openxmlformats.org/officeDocument/2006/relationships/tags" Target="../tags/tag36.xml"/><Relationship Id="rId13" Type="http://schemas.microsoft.com/office/2007/relationships/hdphoto" Target="../media/image9.wdp"/><Relationship Id="rId12"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tags" Target="../tags/tag35.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microsoft.com/office/2007/relationships/hdphoto" Target="../media/image9.wdp"/><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tags" Target="../tags/tag38.xml"/><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5.xml"/><Relationship Id="rId11" Type="http://schemas.openxmlformats.org/officeDocument/2006/relationships/slideLayout" Target="../slideLayouts/slideLayout7.xml"/><Relationship Id="rId10" Type="http://schemas.openxmlformats.org/officeDocument/2006/relationships/tags" Target="../tags/tag39.xml"/><Relationship Id="rId1" Type="http://schemas.openxmlformats.org/officeDocument/2006/relationships/tags" Target="../tags/tag37.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8" descr="图片2"/>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custDataLst>
              <p:tags r:id="rId2"/>
            </p:custDataLst>
          </p:nvPr>
        </p:nvSpPr>
        <p:spPr>
          <a:xfrm>
            <a:off x="600710" y="1333500"/>
            <a:ext cx="6391275" cy="1593850"/>
          </a:xfrm>
          <a:prstGeom prst="rect">
            <a:avLst/>
          </a:prstGeom>
          <a:effectLst>
            <a:glow rad="101600">
              <a:schemeClr val="accent2">
                <a:satMod val="175000"/>
                <a:alpha val="40000"/>
              </a:schemeClr>
            </a:glow>
            <a:outerShdw blurRad="50800" dist="38100" dir="2700000" algn="tl" rotWithShape="0">
              <a:prstClr val="black">
                <a:alpha val="40000"/>
              </a:prstClr>
            </a:outerShdw>
            <a:softEdge rad="12700"/>
          </a:effectLst>
        </p:spPr>
        <p:txBody>
          <a:bodyPr wrap="square">
            <a:noAutofit/>
          </a:bodyPr>
          <a:lstStyle/>
          <a:p>
            <a:pPr algn="l"/>
            <a:r>
              <a:rPr lang="zh-CN" altLang="en-US" sz="4000" b="1" dirty="0">
                <a:solidFill>
                  <a:schemeClr val="bg1"/>
                </a:solidFill>
                <a:latin typeface="微软雅黑" panose="020B0503020204020204" pitchFamily="34" charset="-122"/>
                <a:ea typeface="微软雅黑" panose="020B0503020204020204" pitchFamily="34" charset="-122"/>
                <a:sym typeface="+mn-ea"/>
              </a:rPr>
              <a:t>第七届CCF开源创新大赛</a:t>
            </a:r>
            <a:br>
              <a:rPr lang="zh-CN" altLang="en-US" sz="4000" b="1" dirty="0">
                <a:solidFill>
                  <a:schemeClr val="bg1"/>
                </a:solidFill>
                <a:latin typeface="微软雅黑" panose="020B0503020204020204" pitchFamily="34" charset="-122"/>
                <a:ea typeface="微软雅黑" panose="020B0503020204020204" pitchFamily="34" charset="-122"/>
                <a:sym typeface="+mn-ea"/>
              </a:rPr>
            </a:br>
            <a:r>
              <a:rPr lang="zh-CN" altLang="en-US" sz="2800" b="1" dirty="0">
                <a:solidFill>
                  <a:schemeClr val="bg1"/>
                </a:solidFill>
                <a:latin typeface="微软雅黑" panose="020B0503020204020204" pitchFamily="34" charset="-122"/>
                <a:ea typeface="微软雅黑" panose="020B0503020204020204" pitchFamily="34" charset="-122"/>
                <a:sym typeface="+mn-ea"/>
              </a:rPr>
              <a:t>项目贡献赛道决赛答辩</a:t>
            </a:r>
            <a:endParaRPr lang="zh-CN" altLang="en-US" sz="2800" b="1" dirty="0">
              <a:solidFill>
                <a:srgbClr val="FF0000"/>
              </a:solidFill>
              <a:effectLst>
                <a:outerShdw blurRad="50800" dist="38100" dir="2700000" algn="tl" rotWithShape="0">
                  <a:schemeClr val="tx1">
                    <a:alpha val="40000"/>
                  </a:scheme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4064000" y="4502150"/>
            <a:ext cx="4064000" cy="485775"/>
          </a:xfrm>
          <a:prstGeom prst="rect">
            <a:avLst/>
          </a:prstGeom>
          <a:noFill/>
        </p:spPr>
        <p:txBody>
          <a:bodyPr wrap="square" rtlCol="0">
            <a:noAutofit/>
          </a:bodyPr>
          <a:lstStyle/>
          <a:p>
            <a:pPr algn="just"/>
            <a:r>
              <a:rPr lang="zh-CN" altLang="en-US" sz="2400" b="1" dirty="0">
                <a:solidFill>
                  <a:schemeClr val="bg1"/>
                </a:solidFill>
                <a:ea typeface="+mn-lt"/>
              </a:rPr>
              <a:t>作品名称：</a:t>
            </a:r>
            <a:r>
              <a:rPr lang="zh-CN" altLang="en-US" sz="2400" b="1" dirty="0">
                <a:solidFill>
                  <a:schemeClr val="bg1"/>
                </a:solidFill>
              </a:rPr>
              <a:t>基于</a:t>
            </a:r>
            <a:r>
              <a:rPr lang="en-US" altLang="zh-CN" sz="2400" b="1" dirty="0">
                <a:solidFill>
                  <a:schemeClr val="bg1"/>
                </a:solidFill>
              </a:rPr>
              <a:t>QT</a:t>
            </a:r>
            <a:r>
              <a:rPr lang="zh-CN" altLang="en-US" sz="2400" b="1" dirty="0">
                <a:solidFill>
                  <a:schemeClr val="bg1"/>
                </a:solidFill>
              </a:rPr>
              <a:t>库与</a:t>
            </a:r>
            <a:r>
              <a:rPr lang="en-US" altLang="zh-CN" sz="2400" b="1" dirty="0">
                <a:solidFill>
                  <a:schemeClr val="bg1"/>
                </a:solidFill>
              </a:rPr>
              <a:t>C++</a:t>
            </a:r>
            <a:r>
              <a:rPr lang="zh-CN" altLang="en-US" sz="2400" b="1" dirty="0">
                <a:solidFill>
                  <a:schemeClr val="bg1"/>
                </a:solidFill>
              </a:rPr>
              <a:t>开发的文件全文搜索功能库</a:t>
            </a:r>
            <a:endParaRPr lang="zh-CN" altLang="en-US" sz="2400" b="1" dirty="0">
              <a:solidFill>
                <a:schemeClr val="bg1"/>
              </a:solidFill>
              <a:ea typeface="+mn-lt"/>
            </a:endParaRPr>
          </a:p>
        </p:txBody>
      </p:sp>
      <p:sp>
        <p:nvSpPr>
          <p:cNvPr id="7" name="文本框 6"/>
          <p:cNvSpPr txBox="1"/>
          <p:nvPr>
            <p:custDataLst>
              <p:tags r:id="rId4"/>
            </p:custDataLst>
          </p:nvPr>
        </p:nvSpPr>
        <p:spPr>
          <a:xfrm>
            <a:off x="600710" y="5434330"/>
            <a:ext cx="2940050" cy="948055"/>
          </a:xfrm>
          <a:prstGeom prst="rect">
            <a:avLst/>
          </a:prstGeom>
          <a:noFill/>
        </p:spPr>
        <p:txBody>
          <a:bodyPr wrap="square" rtlCol="0">
            <a:noAutofit/>
          </a:bodyPr>
          <a:lstStyle/>
          <a:p>
            <a:pPr>
              <a:lnSpc>
                <a:spcPct val="150000"/>
              </a:lnSpc>
            </a:pPr>
            <a:r>
              <a:rPr lang="zh-CN" altLang="en-US" sz="2000" b="1" dirty="0">
                <a:solidFill>
                  <a:srgbClr val="FF0000"/>
                </a:solidFill>
                <a:ea typeface="+mn-lt"/>
                <a:cs typeface="微软雅黑" panose="020B0503020204020204" pitchFamily="34" charset="-122"/>
                <a:sym typeface="+mn-ea"/>
              </a:rPr>
              <a:t>汇报人：潜水艇团队</a:t>
            </a:r>
            <a:endParaRPr lang="zh-CN" altLang="en-US" sz="2000" b="1" dirty="0">
              <a:solidFill>
                <a:srgbClr val="FF0000"/>
              </a:solidFill>
              <a:ea typeface="+mn-lt"/>
              <a:cs typeface="微软雅黑" panose="020B0503020204020204" pitchFamily="34" charset="-122"/>
              <a:sym typeface="+mn-ea"/>
            </a:endParaRPr>
          </a:p>
          <a:p>
            <a:pPr>
              <a:lnSpc>
                <a:spcPct val="150000"/>
              </a:lnSpc>
            </a:pPr>
            <a:r>
              <a:rPr lang="en-US" altLang="zh-CN" sz="2000" b="1" dirty="0">
                <a:solidFill>
                  <a:srgbClr val="FF0000"/>
                </a:solidFill>
                <a:ea typeface="+mn-lt"/>
                <a:cs typeface="微软雅黑" panose="020B0503020204020204" pitchFamily="34" charset="-122"/>
              </a:rPr>
              <a:t>2024</a:t>
            </a:r>
            <a:r>
              <a:rPr lang="zh-CN" altLang="en-US" sz="2000" b="1" dirty="0">
                <a:solidFill>
                  <a:srgbClr val="FF0000"/>
                </a:solidFill>
                <a:ea typeface="+mn-lt"/>
                <a:cs typeface="微软雅黑" panose="020B0503020204020204" pitchFamily="34" charset="-122"/>
              </a:rPr>
              <a:t>年</a:t>
            </a:r>
            <a:r>
              <a:rPr lang="en-US" altLang="zh-CN" sz="2000" b="1" dirty="0">
                <a:solidFill>
                  <a:srgbClr val="FF0000"/>
                </a:solidFill>
                <a:ea typeface="+mn-lt"/>
                <a:cs typeface="微软雅黑" panose="020B0503020204020204" pitchFamily="34" charset="-122"/>
              </a:rPr>
              <a:t>11</a:t>
            </a:r>
            <a:r>
              <a:rPr lang="zh-CN" altLang="en-US" sz="2000" b="1" dirty="0">
                <a:solidFill>
                  <a:srgbClr val="FF0000"/>
                </a:solidFill>
                <a:ea typeface="+mn-lt"/>
                <a:cs typeface="微软雅黑" panose="020B0503020204020204" pitchFamily="34" charset="-122"/>
              </a:rPr>
              <a:t>月</a:t>
            </a:r>
            <a:r>
              <a:rPr lang="en-US" altLang="zh-CN" sz="2000" b="1" dirty="0">
                <a:solidFill>
                  <a:srgbClr val="FF0000"/>
                </a:solidFill>
                <a:ea typeface="+mn-lt"/>
                <a:cs typeface="微软雅黑" panose="020B0503020204020204" pitchFamily="34" charset="-122"/>
              </a:rPr>
              <a:t>2</a:t>
            </a:r>
            <a:r>
              <a:rPr lang="zh-CN" altLang="en-US" sz="2000" b="1" dirty="0">
                <a:solidFill>
                  <a:srgbClr val="FF0000"/>
                </a:solidFill>
                <a:ea typeface="+mn-lt"/>
                <a:cs typeface="微软雅黑" panose="020B0503020204020204" pitchFamily="34" charset="-122"/>
              </a:rPr>
              <a:t>日</a:t>
            </a:r>
            <a:endParaRPr lang="zh-CN" altLang="en-US" sz="2000" b="1" dirty="0">
              <a:solidFill>
                <a:srgbClr val="FF0000"/>
              </a:solidFill>
              <a:ea typeface="+mn-lt"/>
              <a:cs typeface="微软雅黑" panose="020B0503020204020204" pitchFamily="34" charset="-122"/>
            </a:endParaRPr>
          </a:p>
        </p:txBody>
      </p:sp>
      <p:pic>
        <p:nvPicPr>
          <p:cNvPr id="11" name="图片 10" descr="7"/>
          <p:cNvPicPr>
            <a:picLocks noChangeAspect="1"/>
          </p:cNvPicPr>
          <p:nvPr>
            <p:custDataLst>
              <p:tags r:id="rId5"/>
            </p:custDataLst>
          </p:nvPr>
        </p:nvPicPr>
        <p:blipFill>
          <a:blip r:embed="rId6"/>
          <a:stretch>
            <a:fillRect/>
          </a:stretch>
        </p:blipFill>
        <p:spPr>
          <a:xfrm>
            <a:off x="7285355" y="1858010"/>
            <a:ext cx="3658235" cy="4230370"/>
          </a:xfrm>
          <a:prstGeom prst="rect">
            <a:avLst/>
          </a:prstGeom>
        </p:spPr>
      </p:pic>
      <p:sp>
        <p:nvSpPr>
          <p:cNvPr id="2" name="文本框 1"/>
          <p:cNvSpPr txBox="1"/>
          <p:nvPr/>
        </p:nvSpPr>
        <p:spPr>
          <a:xfrm>
            <a:off x="-474562" y="2696901"/>
            <a:ext cx="184731" cy="369332"/>
          </a:xfrm>
          <a:prstGeom prst="rect">
            <a:avLst/>
          </a:prstGeom>
          <a:noFill/>
        </p:spPr>
        <p:txBody>
          <a:bodyPr wrap="none" rtlCol="0">
            <a:spAutoFit/>
          </a:bodyPr>
          <a:lstStyle/>
          <a:p>
            <a:endParaRPr kumimoji="1" lang="zh-CN" altLang="en-US"/>
          </a:p>
        </p:txBody>
      </p:sp>
      <p:sp>
        <p:nvSpPr>
          <p:cNvPr id="5" name="文本框 4"/>
          <p:cNvSpPr txBox="1"/>
          <p:nvPr/>
        </p:nvSpPr>
        <p:spPr>
          <a:xfrm>
            <a:off x="600710" y="2927350"/>
            <a:ext cx="8359140" cy="1330325"/>
          </a:xfrm>
          <a:prstGeom prst="rect">
            <a:avLst/>
          </a:prstGeom>
          <a:noFill/>
        </p:spPr>
        <p:txBody>
          <a:bodyPr wrap="square" rtlCol="0">
            <a:noAutofit/>
          </a:bodyPr>
          <a:lstStyle/>
          <a:p>
            <a:r>
              <a:rPr lang="zh-CN" altLang="en-US" sz="2000" b="1" dirty="0">
                <a:solidFill>
                  <a:schemeClr val="bg1"/>
                </a:solidFill>
              </a:rPr>
              <a:t>赛题名称（基于信创的文件全文搜索功能库）</a:t>
            </a:r>
            <a:endParaRPr lang="zh-CN" altLang="en-US" sz="2000" b="1" dirty="0">
              <a:solidFill>
                <a:schemeClr val="bg1"/>
              </a:solidFill>
            </a:endParaRPr>
          </a:p>
        </p:txBody>
      </p:sp>
      <p:grpSp>
        <p:nvGrpSpPr>
          <p:cNvPr id="10" name="组合 9"/>
          <p:cNvGrpSpPr/>
          <p:nvPr/>
        </p:nvGrpSpPr>
        <p:grpSpPr>
          <a:xfrm>
            <a:off x="0" y="-71755"/>
            <a:ext cx="3944823" cy="870585"/>
            <a:chOff x="218930" y="27621"/>
            <a:chExt cx="3944823" cy="870585"/>
          </a:xfrm>
        </p:grpSpPr>
        <p:pic>
          <p:nvPicPr>
            <p:cNvPr id="12" name="图片 11"/>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3" name="Picture 3"/>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4" name="图片 8"/>
            <p:cNvPicPr>
              <a:picLocks noChangeAspect="1"/>
            </p:cNvPicPr>
            <p:nvPr>
              <p:custDataLst>
                <p:tags r:id="rId10"/>
              </p:custDataLst>
            </p:nvPr>
          </p:nvPicPr>
          <p:blipFill rotWithShape="1">
            <a:blip r:embed="rId11"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5" name="图片 14"/>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690113" y="1228397"/>
            <a:ext cx="7490580" cy="4401205"/>
          </a:xfrm>
          <a:prstGeom prst="rect">
            <a:avLst/>
          </a:prstGeom>
          <a:noFill/>
        </p:spPr>
        <p:txBody>
          <a:bodyPr wrap="square" rtlCol="0">
            <a:spAutoFit/>
          </a:bodyPr>
          <a:lstStyle/>
          <a:p>
            <a:pPr lvl="0" algn="dist">
              <a:buClrTx/>
              <a:buSzTx/>
              <a:buFontTx/>
            </a:pPr>
            <a:r>
              <a:rPr lang="zh-CN" altLang="en-US" sz="2000" dirty="0">
                <a:ea typeface="思源黑体 Regular" panose="020B0500000000000000"/>
                <a:sym typeface="+mn-ea"/>
              </a:rPr>
              <a:t>    信息技术迅猛发展，面对各种文件格式，如文本、PDF、图片等，传统的搜索方法已难以满足用户的各类需求，更加无法适应各类工作场景。为了减轻用户如何在海量信息中精确寻求有效信息检索的负担，提升用户在各种场景下的工作效率，设计一款高效、便捷且具备自主知识产权的桌面端文件内容搜索工具显得迫切而又至关重要。其次，国内无较好的同类产品，并且大多数相关项目都未采用开源协议，使得该工具的开发难以进行。</a:t>
            </a:r>
            <a:br>
              <a:rPr lang="zh-CN" altLang="en-US" sz="2000" dirty="0">
                <a:ea typeface="思源黑体 Regular" panose="020B0500000000000000"/>
                <a:sym typeface="+mn-ea"/>
              </a:rPr>
            </a:br>
            <a:r>
              <a:rPr lang="zh-CN" altLang="en-US" sz="2000" dirty="0">
                <a:ea typeface="思源黑体 Regular" panose="020B0500000000000000"/>
                <a:sym typeface="+mn-ea"/>
              </a:rPr>
              <a:t> </a:t>
            </a:r>
            <a:r>
              <a:rPr lang="en-US" altLang="zh-CN" sz="2000" dirty="0">
                <a:ea typeface="思源黑体 Regular" panose="020B0500000000000000"/>
                <a:sym typeface="+mn-ea"/>
              </a:rPr>
              <a:t>   </a:t>
            </a:r>
            <a:br>
              <a:rPr lang="en-US" altLang="zh-CN" sz="2000" dirty="0">
                <a:ea typeface="思源黑体 Regular" panose="020B0500000000000000"/>
                <a:sym typeface="+mn-ea"/>
              </a:rPr>
            </a:br>
            <a:br>
              <a:rPr lang="en-US" altLang="zh-CN" sz="2000" dirty="0">
                <a:ea typeface="思源黑体 Regular" panose="020B0500000000000000"/>
                <a:sym typeface="+mn-ea"/>
              </a:rPr>
            </a:br>
            <a:r>
              <a:rPr lang="en-US" altLang="zh-CN" sz="2000" dirty="0">
                <a:ea typeface="思源黑体 Regular" panose="020B0500000000000000"/>
                <a:sym typeface="+mn-ea"/>
              </a:rPr>
              <a:t>    </a:t>
            </a:r>
            <a:r>
              <a:rPr lang="zh-CN" altLang="en-US" sz="2000" dirty="0">
                <a:ea typeface="思源黑体 Regular" panose="020B0500000000000000"/>
                <a:sym typeface="+mn-ea"/>
              </a:rPr>
              <a:t>借第七届</a:t>
            </a:r>
            <a:r>
              <a:rPr lang="en-US" altLang="zh-CN" sz="2000" dirty="0">
                <a:ea typeface="思源黑体 Regular" panose="020B0500000000000000"/>
                <a:sym typeface="+mn-ea"/>
              </a:rPr>
              <a:t>CCF</a:t>
            </a:r>
            <a:r>
              <a:rPr lang="zh-CN" altLang="en-US" sz="2000" dirty="0">
                <a:ea typeface="思源黑体 Regular" panose="020B0500000000000000"/>
                <a:sym typeface="+mn-ea"/>
              </a:rPr>
              <a:t>开源大赛举办的契机与信创开源广场的支持，我们组建了潜水艇团队以攻克该难题，经过了一段时间的团队合作，在对网络现有开源项目进行参考的情况下，初步开发了满足基础功能的软件，在此基础上，实现了些许技术创新</a:t>
            </a:r>
            <a:r>
              <a:rPr lang="zh-CN" altLang="en-US" sz="2000" dirty="0">
                <a:sym typeface="+mn-ea"/>
              </a:rPr>
              <a:t>。</a:t>
            </a:r>
            <a:br>
              <a:rPr lang="zh-CN" altLang="en-US" sz="2000" dirty="0"/>
            </a:b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pic>
        <p:nvPicPr>
          <p:cNvPr id="3" name="图片 2" descr="图形用户界面, 文本, 应用程序, 电子邮件&#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9620"/>
            <a:ext cx="12192000" cy="5997725"/>
          </a:xfrm>
          <a:prstGeom prst="rect">
            <a:avLst/>
          </a:prstGeom>
        </p:spPr>
      </p:pic>
      <p:grpSp>
        <p:nvGrpSpPr>
          <p:cNvPr id="4" name="组合 3"/>
          <p:cNvGrpSpPr/>
          <p:nvPr/>
        </p:nvGrpSpPr>
        <p:grpSpPr>
          <a:xfrm>
            <a:off x="8243367" y="-80963"/>
            <a:ext cx="3944823" cy="870585"/>
            <a:chOff x="218930" y="27621"/>
            <a:chExt cx="3944823" cy="870585"/>
          </a:xfrm>
        </p:grpSpPr>
        <p:pic>
          <p:nvPicPr>
            <p:cNvPr id="5" name="图片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8" name="图片 8"/>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9" name="图片 8"/>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491706" y="1697134"/>
            <a:ext cx="11145328" cy="5570756"/>
          </a:xfrm>
          <a:prstGeom prst="rect">
            <a:avLst/>
          </a:prstGeom>
          <a:noFill/>
        </p:spPr>
        <p:txBody>
          <a:bodyPr wrap="square" rtlCol="0">
            <a:spAutoFit/>
          </a:bodyPr>
          <a:lstStyle/>
          <a:p>
            <a:pPr marL="0" indent="0">
              <a:lnSpc>
                <a:spcPct val="150000"/>
              </a:lnSpc>
              <a:buNone/>
            </a:pPr>
            <a:r>
              <a:rPr lang="en-US" altLang="zh-CN" sz="2800" dirty="0">
                <a:ea typeface="思源黑体 Regular" panose="020B0500000000000000"/>
              </a:rPr>
              <a:t>1</a:t>
            </a:r>
            <a:r>
              <a:rPr lang="zh-CN" altLang="en-US" sz="2800" dirty="0">
                <a:ea typeface="思源黑体 Regular" panose="020B0500000000000000"/>
              </a:rPr>
              <a:t>、选择搜索的根目录</a:t>
            </a:r>
            <a:r>
              <a:rPr lang="zh-CN" altLang="en-US" sz="2800" b="0" i="0" dirty="0">
                <a:solidFill>
                  <a:srgbClr val="24292F"/>
                </a:solidFill>
                <a:effectLst/>
                <a:latin typeface="-apple-system"/>
                <a:ea typeface="思源黑体 Regular" panose="020B0500000000000000"/>
              </a:rPr>
              <a:t>（尽量避免</a:t>
            </a:r>
            <a:r>
              <a:rPr lang="en-US" altLang="zh-CN" sz="2800" b="0" i="0" dirty="0">
                <a:solidFill>
                  <a:srgbClr val="24292F"/>
                </a:solidFill>
                <a:effectLst/>
                <a:latin typeface="-apple-system"/>
                <a:ea typeface="思源黑体 Regular" panose="020B0500000000000000"/>
              </a:rPr>
              <a:t>C:\ D:\</a:t>
            </a:r>
            <a:r>
              <a:rPr lang="zh-CN" altLang="en-US" sz="2800" b="0" i="0" dirty="0">
                <a:solidFill>
                  <a:srgbClr val="24292F"/>
                </a:solidFill>
                <a:effectLst/>
                <a:latin typeface="-apple-system"/>
                <a:ea typeface="思源黑体 Regular" panose="020B0500000000000000"/>
              </a:rPr>
              <a:t>之类的大型目录）</a:t>
            </a:r>
            <a:endParaRPr lang="en-US" altLang="zh-CN" sz="2800" b="0" i="0" dirty="0">
              <a:solidFill>
                <a:srgbClr val="24292F"/>
              </a:solidFill>
              <a:effectLst/>
              <a:latin typeface="-apple-system"/>
              <a:ea typeface="思源黑体 Regular" panose="020B0500000000000000"/>
            </a:endParaRPr>
          </a:p>
          <a:p>
            <a:pPr marL="0" indent="0">
              <a:lnSpc>
                <a:spcPct val="150000"/>
              </a:lnSpc>
              <a:buNone/>
            </a:pPr>
            <a:r>
              <a:rPr lang="en-US" altLang="zh-CN" sz="2800" b="0" i="0" dirty="0">
                <a:solidFill>
                  <a:srgbClr val="24292F"/>
                </a:solidFill>
                <a:effectLst/>
                <a:latin typeface="-apple-system"/>
                <a:ea typeface="思源黑体 Regular" panose="020B0500000000000000"/>
              </a:rPr>
              <a:t>2</a:t>
            </a:r>
            <a:r>
              <a:rPr lang="zh-CN" altLang="en-US" sz="2800" b="0" i="0" dirty="0">
                <a:solidFill>
                  <a:srgbClr val="24292F"/>
                </a:solidFill>
                <a:effectLst/>
                <a:latin typeface="-apple-system"/>
                <a:ea typeface="思源黑体 Regular" panose="020B0500000000000000"/>
              </a:rPr>
              <a:t>、使用广度优先搜索的策略一层层向下遍历</a:t>
            </a:r>
            <a:endParaRPr lang="en-US" altLang="zh-CN" sz="2800" b="0" i="0" dirty="0">
              <a:solidFill>
                <a:srgbClr val="24292F"/>
              </a:solidFill>
              <a:effectLst/>
              <a:latin typeface="-apple-system"/>
              <a:ea typeface="思源黑体 Regular" panose="020B0500000000000000"/>
            </a:endParaRPr>
          </a:p>
          <a:p>
            <a:pPr marL="0" indent="0">
              <a:lnSpc>
                <a:spcPct val="150000"/>
              </a:lnSpc>
              <a:buNone/>
            </a:pPr>
            <a:r>
              <a:rPr lang="en-US" altLang="zh-CN" sz="2800" dirty="0">
                <a:solidFill>
                  <a:srgbClr val="24292F"/>
                </a:solidFill>
                <a:latin typeface="-apple-system"/>
                <a:ea typeface="思源黑体 Regular" panose="020B0500000000000000"/>
              </a:rPr>
              <a:t>       1)</a:t>
            </a:r>
            <a:r>
              <a:rPr lang="zh-CN" altLang="en-US" sz="2800" dirty="0">
                <a:solidFill>
                  <a:srgbClr val="24292F"/>
                </a:solidFill>
                <a:latin typeface="-apple-system"/>
                <a:ea typeface="思源黑体 Regular" panose="020B0500000000000000"/>
              </a:rPr>
              <a:t>若遇到文本文件，则将文件路径存储进用于保存文件信息的数据结构中。</a:t>
            </a:r>
            <a:endParaRPr lang="en-US" altLang="zh-CN" sz="2800" dirty="0">
              <a:solidFill>
                <a:srgbClr val="24292F"/>
              </a:solidFill>
              <a:latin typeface="-apple-system"/>
              <a:ea typeface="思源黑体 Regular" panose="020B0500000000000000"/>
            </a:endParaRPr>
          </a:p>
          <a:p>
            <a:pPr marL="0" indent="0">
              <a:lnSpc>
                <a:spcPct val="150000"/>
              </a:lnSpc>
              <a:buNone/>
            </a:pPr>
            <a:r>
              <a:rPr lang="en-US" altLang="zh-CN" sz="2800" b="0" i="0" dirty="0">
                <a:solidFill>
                  <a:srgbClr val="24292F"/>
                </a:solidFill>
                <a:effectLst/>
                <a:latin typeface="-apple-system"/>
                <a:ea typeface="思源黑体 Regular" panose="020B0500000000000000"/>
              </a:rPr>
              <a:t>       2</a:t>
            </a:r>
            <a:r>
              <a:rPr lang="en-US" altLang="zh-CN" sz="2800" dirty="0">
                <a:solidFill>
                  <a:srgbClr val="24292F"/>
                </a:solidFill>
                <a:latin typeface="-apple-system"/>
                <a:ea typeface="思源黑体 Regular" panose="020B0500000000000000"/>
              </a:rPr>
              <a:t>)</a:t>
            </a:r>
            <a:r>
              <a:rPr lang="zh-CN" altLang="en-US" sz="2800" dirty="0">
                <a:solidFill>
                  <a:srgbClr val="24292F"/>
                </a:solidFill>
                <a:latin typeface="-apple-system"/>
                <a:ea typeface="思源黑体 Regular" panose="020B0500000000000000"/>
              </a:rPr>
              <a:t>若遇到文件夹，则将文件夹加入搜索队列中。</a:t>
            </a:r>
            <a:endParaRPr lang="en-US" altLang="zh-CN" sz="2800" dirty="0">
              <a:solidFill>
                <a:srgbClr val="24292F"/>
              </a:solidFill>
              <a:latin typeface="-apple-system"/>
              <a:ea typeface="思源黑体 Regular" panose="020B0500000000000000"/>
            </a:endParaRPr>
          </a:p>
          <a:p>
            <a:pPr marL="0" indent="0">
              <a:lnSpc>
                <a:spcPct val="150000"/>
              </a:lnSpc>
              <a:buNone/>
            </a:pPr>
            <a:r>
              <a:rPr lang="en-US" altLang="zh-CN" sz="2800" dirty="0">
                <a:solidFill>
                  <a:srgbClr val="24292F"/>
                </a:solidFill>
                <a:latin typeface="-apple-system"/>
                <a:ea typeface="思源黑体 Regular" panose="020B0500000000000000"/>
              </a:rPr>
              <a:t>3</a:t>
            </a:r>
            <a:r>
              <a:rPr lang="zh-CN" altLang="en-US" sz="2800" dirty="0">
                <a:solidFill>
                  <a:srgbClr val="24292F"/>
                </a:solidFill>
                <a:latin typeface="-apple-system"/>
                <a:ea typeface="思源黑体 Regular" panose="020B0500000000000000"/>
              </a:rPr>
              <a:t>、若有其他文件格式的搜索需求，可以对代码进行略微修改，将其他类型的文件也存储进数据结构中。</a:t>
            </a:r>
            <a:endParaRPr lang="en-US" altLang="zh-CN" sz="2800" dirty="0">
              <a:solidFill>
                <a:srgbClr val="24292F"/>
              </a:solidFill>
              <a:latin typeface="-apple-system"/>
              <a:ea typeface="思源黑体 Regular" panose="020B0500000000000000"/>
            </a:endParaRPr>
          </a:p>
          <a:p>
            <a:pPr marL="0" indent="0">
              <a:lnSpc>
                <a:spcPct val="150000"/>
              </a:lnSpc>
              <a:buNone/>
            </a:pPr>
            <a:r>
              <a:rPr lang="zh-CN" altLang="en-US" sz="2800" dirty="0">
                <a:solidFill>
                  <a:srgbClr val="24292F"/>
                </a:solidFill>
                <a:latin typeface="-apple-system"/>
                <a:ea typeface="思源黑体 Regular" panose="020B0500000000000000"/>
              </a:rPr>
              <a:t>（注：保存文件信息的数据结构在代码</a:t>
            </a:r>
            <a:r>
              <a:rPr lang="en-US" altLang="zh-CN" sz="2800" dirty="0" err="1">
                <a:solidFill>
                  <a:srgbClr val="24292F"/>
                </a:solidFill>
                <a:latin typeface="-apple-system"/>
                <a:ea typeface="思源黑体 Regular" panose="020B0500000000000000"/>
              </a:rPr>
              <a:t>QFileInfoList</a:t>
            </a:r>
            <a:r>
              <a:rPr lang="zh-CN" altLang="en-US" sz="2800" dirty="0">
                <a:solidFill>
                  <a:srgbClr val="24292F"/>
                </a:solidFill>
                <a:latin typeface="-apple-system"/>
                <a:ea typeface="思源黑体 Regular" panose="020B0500000000000000"/>
              </a:rPr>
              <a:t>中）</a:t>
            </a:r>
            <a:endParaRPr lang="en-US" altLang="zh-CN" sz="2800" b="0" i="0" dirty="0">
              <a:solidFill>
                <a:srgbClr val="24292F"/>
              </a:solidFill>
              <a:effectLst/>
              <a:latin typeface="-apple-system"/>
              <a:ea typeface="思源黑体 Regular" panose="020B0500000000000000"/>
            </a:endParaRPr>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695864" y="1017507"/>
            <a:ext cx="8207696" cy="584775"/>
          </a:xfrm>
          <a:prstGeom prst="rect">
            <a:avLst/>
          </a:prstGeom>
          <a:noFill/>
        </p:spPr>
        <p:txBody>
          <a:bodyPr wrap="none" rtlCol="0">
            <a:spAutoFit/>
          </a:bodyPr>
          <a:lstStyle/>
          <a:p>
            <a:r>
              <a:rPr lang="zh-CN" altLang="en-US" sz="3200" b="1" dirty="0">
                <a:ea typeface="思源黑体 Regular" panose="020B0500000000000000"/>
              </a:rPr>
              <a:t>文件路径遍历搜索策略（</a:t>
            </a:r>
            <a:r>
              <a:rPr lang="en-US" altLang="zh-CN" sz="3200" b="1" dirty="0">
                <a:ea typeface="思源黑体 Regular" panose="020B0500000000000000"/>
              </a:rPr>
              <a:t>BFS</a:t>
            </a:r>
            <a:r>
              <a:rPr lang="zh-CN" altLang="en-US" sz="3200" b="1" dirty="0">
                <a:ea typeface="思源黑体 Regular" panose="020B0500000000000000"/>
              </a:rPr>
              <a:t>广度优先搜索）</a:t>
            </a:r>
            <a:endParaRPr lang="zh-CN" altLang="en-US" sz="3200" b="1" dirty="0">
              <a:ea typeface="思源黑体 Regular" panose="020B0500000000000000"/>
            </a:endParaRPr>
          </a:p>
        </p:txBody>
      </p:sp>
      <p:grpSp>
        <p:nvGrpSpPr>
          <p:cNvPr id="4" name="组合 3"/>
          <p:cNvGrpSpPr/>
          <p:nvPr/>
        </p:nvGrpSpPr>
        <p:grpSpPr>
          <a:xfrm>
            <a:off x="8243367" y="-20003"/>
            <a:ext cx="3944823" cy="870585"/>
            <a:chOff x="218930" y="27621"/>
            <a:chExt cx="3944823" cy="870585"/>
          </a:xfrm>
        </p:grpSpPr>
        <p:pic>
          <p:nvPicPr>
            <p:cNvPr id="5" name="图片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p:cNvPicPr>
              <a:picLocks noChangeAspect="1"/>
            </p:cNvPicPr>
            <p:nvPr/>
          </p:nvPicPr>
          <p:blipFill>
            <a:blip r:embed="rId5"/>
            <a:stretch>
              <a:fillRect/>
            </a:stretch>
          </p:blipFill>
          <p:spPr>
            <a:xfrm>
              <a:off x="889310" y="232410"/>
              <a:ext cx="616345" cy="461009"/>
            </a:xfrm>
            <a:prstGeom prst="rect">
              <a:avLst/>
            </a:prstGeom>
            <a:noFill/>
            <a:ln w="9525">
              <a:noFill/>
            </a:ln>
          </p:spPr>
        </p:pic>
        <p:pic>
          <p:nvPicPr>
            <p:cNvPr id="8" name="图片 8"/>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9" name="图片 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0"/>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5532"/>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5876" y="1587447"/>
            <a:ext cx="11145328" cy="2614930"/>
          </a:xfrm>
          <a:prstGeom prst="rect">
            <a:avLst/>
          </a:prstGeom>
          <a:noFill/>
        </p:spPr>
        <p:txBody>
          <a:bodyPr wrap="square" rtlCol="0">
            <a:spAutoFit/>
          </a:bodyPr>
          <a:lstStyle/>
          <a:p>
            <a:pPr marL="0" indent="0">
              <a:lnSpc>
                <a:spcPct val="150000"/>
              </a:lnSpc>
              <a:buNone/>
            </a:pPr>
            <a:r>
              <a:rPr lang="en-US" altLang="zh-CN" sz="2400" b="1" dirty="0"/>
              <a:t>1</a:t>
            </a:r>
            <a:r>
              <a:rPr lang="zh-CN" altLang="en-US" sz="2400" b="1" dirty="0"/>
              <a:t>、可选择搜索的根目录</a:t>
            </a:r>
            <a:endParaRPr lang="en-US" altLang="zh-CN" sz="2400" b="1" i="0" dirty="0">
              <a:solidFill>
                <a:srgbClr val="24292F"/>
              </a:solidFill>
              <a:effectLst/>
              <a:latin typeface="-apple-system"/>
            </a:endParaRPr>
          </a:p>
          <a:p>
            <a:pPr marL="0" indent="0">
              <a:lnSpc>
                <a:spcPct val="150000"/>
              </a:lnSpc>
              <a:buNone/>
            </a:pPr>
            <a:r>
              <a:rPr lang="en-US" altLang="zh-CN" sz="2400" b="1" i="0" dirty="0">
                <a:solidFill>
                  <a:srgbClr val="24292F"/>
                </a:solidFill>
                <a:effectLst/>
                <a:latin typeface="-apple-system"/>
              </a:rPr>
              <a:t>1)</a:t>
            </a:r>
            <a:r>
              <a:rPr lang="zh-CN" altLang="en-US" sz="2400" b="1" i="0" dirty="0">
                <a:solidFill>
                  <a:srgbClr val="24292F"/>
                </a:solidFill>
                <a:effectLst/>
                <a:latin typeface="-apple-system"/>
              </a:rPr>
              <a:t>点击右侧图标</a:t>
            </a:r>
            <a:r>
              <a:rPr lang="en-US" altLang="zh-CN" sz="2400" b="1" i="0" dirty="0">
                <a:solidFill>
                  <a:srgbClr val="24292F"/>
                </a:solidFill>
                <a:effectLst/>
                <a:latin typeface="-apple-system"/>
                <a:sym typeface="Wingdings" panose="05000000000000000000" pitchFamily="2" charset="2"/>
              </a:rPr>
              <a:t>                            </a:t>
            </a:r>
            <a:endParaRPr lang="en-US" altLang="zh-CN" sz="2400" b="1" i="0" dirty="0">
              <a:solidFill>
                <a:srgbClr val="24292F"/>
              </a:solidFill>
              <a:effectLst/>
              <a:latin typeface="-apple-system"/>
              <a:sym typeface="Wingdings" panose="05000000000000000000" pitchFamily="2" charset="2"/>
            </a:endParaRPr>
          </a:p>
          <a:p>
            <a:pPr marL="0" indent="0">
              <a:lnSpc>
                <a:spcPct val="150000"/>
              </a:lnSpc>
              <a:buNone/>
            </a:pPr>
            <a:r>
              <a:rPr lang="en-US" altLang="zh-CN" sz="2400" b="1" dirty="0">
                <a:solidFill>
                  <a:srgbClr val="24292F"/>
                </a:solidFill>
                <a:latin typeface="-apple-system"/>
                <a:sym typeface="Wingdings" panose="05000000000000000000" pitchFamily="2" charset="2"/>
              </a:rPr>
              <a:t>2)</a:t>
            </a:r>
            <a:r>
              <a:rPr lang="zh-CN" altLang="en-US" sz="2400" b="1" dirty="0">
                <a:solidFill>
                  <a:srgbClr val="24292F"/>
                </a:solidFill>
                <a:latin typeface="-apple-system"/>
                <a:sym typeface="Wingdings" panose="05000000000000000000" pitchFamily="2" charset="2"/>
              </a:rPr>
              <a:t>默认搜索为桌面，可点击搜索之指定文件夹（如图</a:t>
            </a:r>
            <a:r>
              <a:rPr lang="en-US" altLang="zh-CN" sz="2400" b="1" dirty="0">
                <a:solidFill>
                  <a:srgbClr val="24292F"/>
                </a:solidFill>
                <a:latin typeface="-apple-system"/>
                <a:sym typeface="Wingdings" panose="05000000000000000000" pitchFamily="2" charset="2"/>
              </a:rPr>
              <a:t>4.1.1</a:t>
            </a:r>
            <a:r>
              <a:rPr lang="zh-CN" altLang="en-US" sz="2400" b="1" dirty="0">
                <a:solidFill>
                  <a:srgbClr val="24292F"/>
                </a:solidFill>
                <a:latin typeface="-apple-system"/>
                <a:sym typeface="Wingdings" panose="05000000000000000000" pitchFamily="2" charset="2"/>
              </a:rPr>
              <a:t>）</a:t>
            </a:r>
            <a:endParaRPr lang="en-US" altLang="zh-CN" sz="2400" b="1" dirty="0">
              <a:solidFill>
                <a:srgbClr val="24292F"/>
              </a:solidFill>
              <a:latin typeface="-apple-system"/>
              <a:sym typeface="Wingdings" panose="05000000000000000000" pitchFamily="2" charset="2"/>
            </a:endParaRPr>
          </a:p>
          <a:p>
            <a:pPr marL="0" indent="0">
              <a:lnSpc>
                <a:spcPct val="150000"/>
              </a:lnSpc>
              <a:buNone/>
            </a:pPr>
            <a:r>
              <a:rPr lang="en-US" altLang="zh-CN" sz="2400" b="1" i="0" dirty="0">
                <a:solidFill>
                  <a:srgbClr val="24292F"/>
                </a:solidFill>
                <a:effectLst/>
                <a:latin typeface="-apple-system"/>
                <a:sym typeface="Wingdings" panose="05000000000000000000" pitchFamily="2" charset="2"/>
              </a:rPr>
              <a:t>3)</a:t>
            </a:r>
            <a:r>
              <a:rPr lang="zh-CN" altLang="en-US" sz="2400" b="1" i="0" dirty="0">
                <a:solidFill>
                  <a:srgbClr val="24292F"/>
                </a:solidFill>
                <a:effectLst/>
                <a:latin typeface="-apple-system"/>
                <a:sym typeface="Wingdings" panose="05000000000000000000" pitchFamily="2" charset="2"/>
              </a:rPr>
              <a:t>自动读取并显示文件夹内所包含内容（如图</a:t>
            </a:r>
            <a:r>
              <a:rPr lang="en-US" altLang="zh-CN" sz="2400" b="1" i="0" dirty="0">
                <a:solidFill>
                  <a:srgbClr val="24292F"/>
                </a:solidFill>
                <a:effectLst/>
                <a:latin typeface="-apple-system"/>
                <a:sym typeface="Wingdings" panose="05000000000000000000" pitchFamily="2" charset="2"/>
              </a:rPr>
              <a:t>4.1.2</a:t>
            </a:r>
            <a:r>
              <a:rPr lang="zh-CN" altLang="en-US" sz="2400" b="0" i="0" dirty="0">
                <a:solidFill>
                  <a:srgbClr val="24292F"/>
                </a:solidFill>
                <a:effectLst/>
                <a:latin typeface="-apple-system"/>
                <a:sym typeface="Wingdings" panose="05000000000000000000" pitchFamily="2" charset="2"/>
              </a:rPr>
              <a:t>）</a:t>
            </a:r>
            <a:endParaRPr lang="en-US" altLang="zh-CN" sz="2400" b="0" i="0" dirty="0">
              <a:solidFill>
                <a:srgbClr val="24292F"/>
              </a:solidFill>
              <a:effectLst/>
              <a:latin typeface="-apple-system"/>
              <a:sym typeface="Wingdings" panose="05000000000000000000" pitchFamily="2" charset="2"/>
            </a:endParaRPr>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5770880" cy="706755"/>
          </a:xfrm>
          <a:prstGeom prst="rect">
            <a:avLst/>
          </a:prstGeom>
          <a:noFill/>
        </p:spPr>
        <p:txBody>
          <a:bodyPr wrap="none" rtlCol="0">
            <a:spAutoFit/>
          </a:bodyPr>
          <a:lstStyle/>
          <a:p>
            <a:r>
              <a:rPr lang="zh-CN" altLang="en-US" sz="4000" b="1" dirty="0"/>
              <a:t>一、以文件名为索引搜索</a:t>
            </a:r>
            <a:endParaRPr lang="zh-CN" altLang="en-US" sz="2000" b="1" dirty="0">
              <a:ea typeface="思源黑体 Regular" panose="020B0500000000000000"/>
            </a:endParaRPr>
          </a:p>
        </p:txBody>
      </p:sp>
      <p:pic>
        <p:nvPicPr>
          <p:cNvPr id="4" name="图片 3"/>
          <p:cNvPicPr>
            <a:picLocks noChangeAspect="1"/>
          </p:cNvPicPr>
          <p:nvPr/>
        </p:nvPicPr>
        <p:blipFill>
          <a:blip r:embed="rId3"/>
          <a:srcRect l="12850" t="9978" r="22898" b="6345"/>
          <a:stretch>
            <a:fillRect/>
          </a:stretch>
        </p:blipFill>
        <p:spPr>
          <a:xfrm>
            <a:off x="3179014" y="2302900"/>
            <a:ext cx="346692" cy="346692"/>
          </a:xfrm>
          <a:prstGeom prst="rect">
            <a:avLst/>
          </a:prstGeom>
        </p:spPr>
      </p:pic>
      <p:pic>
        <p:nvPicPr>
          <p:cNvPr id="5" name="图片 4" descr="图形用户界面, 应用程序&#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542" y="3788068"/>
            <a:ext cx="4826943" cy="2643327"/>
          </a:xfrm>
          <a:prstGeom prst="rect">
            <a:avLst/>
          </a:prstGeom>
        </p:spPr>
      </p:pic>
      <p:pic>
        <p:nvPicPr>
          <p:cNvPr id="6" name="图片 5" descr="图形用户界面, 文本, 应用程序&#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7405" y="3788068"/>
            <a:ext cx="3683214" cy="2663031"/>
          </a:xfrm>
          <a:prstGeom prst="rect">
            <a:avLst/>
          </a:prstGeom>
        </p:spPr>
      </p:pic>
      <p:sp>
        <p:nvSpPr>
          <p:cNvPr id="8" name="文本框 7"/>
          <p:cNvSpPr txBox="1"/>
          <p:nvPr/>
        </p:nvSpPr>
        <p:spPr>
          <a:xfrm>
            <a:off x="2545536" y="6431395"/>
            <a:ext cx="1613647" cy="369332"/>
          </a:xfrm>
          <a:prstGeom prst="rect">
            <a:avLst/>
          </a:prstGeom>
          <a:noFill/>
        </p:spPr>
        <p:txBody>
          <a:bodyPr wrap="square" rtlCol="0">
            <a:spAutoFit/>
          </a:bodyPr>
          <a:lstStyle/>
          <a:p>
            <a:pPr algn="ctr"/>
            <a:r>
              <a:rPr lang="zh-CN" altLang="en-US" dirty="0"/>
              <a:t>图</a:t>
            </a:r>
            <a:r>
              <a:rPr lang="en-US" altLang="zh-CN" dirty="0"/>
              <a:t>4.1.1</a:t>
            </a:r>
            <a:endParaRPr lang="zh-CN" altLang="en-US" dirty="0"/>
          </a:p>
        </p:txBody>
      </p:sp>
      <p:sp>
        <p:nvSpPr>
          <p:cNvPr id="9" name="文本框 8"/>
          <p:cNvSpPr txBox="1"/>
          <p:nvPr/>
        </p:nvSpPr>
        <p:spPr>
          <a:xfrm>
            <a:off x="8937234" y="6431395"/>
            <a:ext cx="983556" cy="369332"/>
          </a:xfrm>
          <a:prstGeom prst="rect">
            <a:avLst/>
          </a:prstGeom>
          <a:noFill/>
        </p:spPr>
        <p:txBody>
          <a:bodyPr wrap="square" rtlCol="0">
            <a:spAutoFit/>
          </a:bodyPr>
          <a:lstStyle/>
          <a:p>
            <a:r>
              <a:rPr lang="zh-CN" altLang="en-US" dirty="0"/>
              <a:t>图</a:t>
            </a:r>
            <a:r>
              <a:rPr lang="en-US" altLang="zh-CN" dirty="0"/>
              <a:t>4.1.2</a:t>
            </a:r>
            <a:endParaRPr lang="zh-CN" altLang="en-US" dirty="0"/>
          </a:p>
        </p:txBody>
      </p:sp>
      <p:grpSp>
        <p:nvGrpSpPr>
          <p:cNvPr id="10" name="组合 9"/>
          <p:cNvGrpSpPr/>
          <p:nvPr/>
        </p:nvGrpSpPr>
        <p:grpSpPr>
          <a:xfrm>
            <a:off x="8251622" y="-71819"/>
            <a:ext cx="3944823" cy="870585"/>
            <a:chOff x="218930" y="27621"/>
            <a:chExt cx="3944823" cy="870585"/>
          </a:xfrm>
        </p:grpSpPr>
        <p:pic>
          <p:nvPicPr>
            <p:cNvPr id="12" name="图片 11"/>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3" name="Picture 3"/>
            <p:cNvPicPr>
              <a:picLocks noChangeAspect="1"/>
            </p:cNvPicPr>
            <p:nvPr/>
          </p:nvPicPr>
          <p:blipFill>
            <a:blip r:embed="rId8"/>
            <a:stretch>
              <a:fillRect/>
            </a:stretch>
          </p:blipFill>
          <p:spPr>
            <a:xfrm>
              <a:off x="889310" y="232410"/>
              <a:ext cx="616345" cy="461009"/>
            </a:xfrm>
            <a:prstGeom prst="rect">
              <a:avLst/>
            </a:prstGeom>
            <a:noFill/>
            <a:ln w="9525">
              <a:noFill/>
            </a:ln>
          </p:spPr>
        </p:pic>
        <p:pic>
          <p:nvPicPr>
            <p:cNvPr id="14" name="图片 8"/>
            <p:cNvPicPr>
              <a:picLocks noChangeAspect="1"/>
            </p:cNvPicPr>
            <p:nvPr>
              <p:custDataLst>
                <p:tags r:id="rId9"/>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5" name="图片 14"/>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2062103"/>
          </a:xfrm>
          <a:prstGeom prst="rect">
            <a:avLst/>
          </a:prstGeom>
          <a:noFill/>
        </p:spPr>
        <p:txBody>
          <a:bodyPr wrap="square" rtlCol="0">
            <a:spAutoFit/>
          </a:bodyPr>
          <a:lstStyle/>
          <a:p>
            <a:pPr marL="0" indent="0">
              <a:lnSpc>
                <a:spcPct val="150000"/>
              </a:lnSpc>
              <a:buNone/>
            </a:pPr>
            <a:r>
              <a:rPr lang="en-US" altLang="zh-CN" sz="2400" b="1" dirty="0"/>
              <a:t>2</a:t>
            </a:r>
            <a:r>
              <a:rPr lang="zh-CN" altLang="en-US" sz="2400" b="1" dirty="0"/>
              <a:t>、搜索地址记忆功能</a:t>
            </a:r>
            <a:endParaRPr lang="en-US" altLang="zh-CN" sz="2400" b="1" i="0" dirty="0">
              <a:solidFill>
                <a:srgbClr val="24292F"/>
              </a:solidFill>
              <a:effectLst/>
              <a:latin typeface="-apple-system"/>
            </a:endParaRPr>
          </a:p>
          <a:p>
            <a:pPr marL="0" indent="0">
              <a:lnSpc>
                <a:spcPct val="150000"/>
              </a:lnSpc>
              <a:buNone/>
            </a:pPr>
            <a:r>
              <a:rPr lang="en-US" altLang="zh-CN" sz="2400" b="1" i="0" dirty="0">
                <a:solidFill>
                  <a:srgbClr val="24292F"/>
                </a:solidFill>
                <a:effectLst/>
                <a:latin typeface="-apple-system"/>
              </a:rPr>
              <a:t>1</a:t>
            </a:r>
            <a:r>
              <a:rPr lang="zh-CN" altLang="en-US" sz="2400" b="1" i="0" dirty="0">
                <a:solidFill>
                  <a:srgbClr val="24292F"/>
                </a:solidFill>
                <a:effectLst/>
                <a:latin typeface="-apple-system"/>
              </a:rPr>
              <a:t>）搜索为</a:t>
            </a:r>
            <a:r>
              <a:rPr lang="en-US" altLang="zh-CN" sz="2400" b="1" i="0" dirty="0">
                <a:solidFill>
                  <a:srgbClr val="24292F"/>
                </a:solidFill>
                <a:effectLst/>
                <a:latin typeface="-apple-system"/>
              </a:rPr>
              <a:t>1</a:t>
            </a:r>
            <a:r>
              <a:rPr lang="zh-CN" altLang="en-US" sz="2400" b="1" i="0" dirty="0">
                <a:solidFill>
                  <a:srgbClr val="24292F"/>
                </a:solidFill>
                <a:effectLst/>
                <a:latin typeface="-apple-system"/>
              </a:rPr>
              <a:t>秒一次</a:t>
            </a:r>
            <a:r>
              <a:rPr lang="en-US" altLang="zh-CN" sz="2400" b="1" i="0" dirty="0">
                <a:solidFill>
                  <a:srgbClr val="24292F"/>
                </a:solidFill>
                <a:effectLst/>
                <a:latin typeface="-apple-system"/>
              </a:rPr>
              <a:t>,</a:t>
            </a:r>
            <a:r>
              <a:rPr lang="zh-CN" altLang="en-US" sz="2400" b="1" i="0" dirty="0">
                <a:solidFill>
                  <a:srgbClr val="24292F"/>
                </a:solidFill>
                <a:effectLst/>
                <a:latin typeface="-apple-system"/>
              </a:rPr>
              <a:t>便于跟进文件更改</a:t>
            </a:r>
            <a:r>
              <a:rPr lang="en-US" altLang="zh-CN" sz="2400" b="1" i="0" dirty="0">
                <a:solidFill>
                  <a:srgbClr val="24292F"/>
                </a:solidFill>
                <a:effectLst/>
                <a:latin typeface="-apple-system"/>
              </a:rPr>
              <a:t>,</a:t>
            </a:r>
            <a:r>
              <a:rPr lang="zh-CN" altLang="en-US" sz="2400" b="1" i="0" dirty="0">
                <a:solidFill>
                  <a:srgbClr val="24292F"/>
                </a:solidFill>
                <a:effectLst/>
                <a:latin typeface="-apple-system"/>
              </a:rPr>
              <a:t>并且在选择地址后</a:t>
            </a:r>
            <a:r>
              <a:rPr lang="en-US" altLang="zh-CN" sz="2400" b="1" i="0" dirty="0">
                <a:solidFill>
                  <a:srgbClr val="24292F"/>
                </a:solidFill>
                <a:effectLst/>
                <a:latin typeface="-apple-system"/>
              </a:rPr>
              <a:t>,</a:t>
            </a:r>
            <a:r>
              <a:rPr lang="zh-CN" altLang="en-US" sz="2400" b="1" i="0" dirty="0">
                <a:solidFill>
                  <a:srgbClr val="24292F"/>
                </a:solidFill>
                <a:effectLst/>
                <a:latin typeface="-apple-system"/>
              </a:rPr>
              <a:t>当前地址自动加入地址索引</a:t>
            </a:r>
            <a:r>
              <a:rPr lang="en-US" altLang="zh-CN" sz="2400" b="1" i="0" dirty="0">
                <a:solidFill>
                  <a:srgbClr val="24292F"/>
                </a:solidFill>
                <a:effectLst/>
                <a:latin typeface="-apple-system"/>
              </a:rPr>
              <a:t>,</a:t>
            </a:r>
            <a:r>
              <a:rPr lang="zh-CN" altLang="en-US" sz="2400" b="1" i="0" dirty="0">
                <a:solidFill>
                  <a:srgbClr val="24292F"/>
                </a:solidFill>
                <a:effectLst/>
                <a:latin typeface="-apple-system"/>
              </a:rPr>
              <a:t>便于下次搜索时快速选择搜索根目录</a:t>
            </a:r>
            <a:r>
              <a:rPr lang="en-US" altLang="zh-CN" sz="2400" b="1" i="0" dirty="0">
                <a:solidFill>
                  <a:srgbClr val="24292F"/>
                </a:solidFill>
                <a:effectLst/>
                <a:latin typeface="-apple-system"/>
              </a:rPr>
              <a:t>(</a:t>
            </a:r>
            <a:r>
              <a:rPr lang="zh-CN" altLang="en-US" sz="2400" b="1" i="0" dirty="0">
                <a:solidFill>
                  <a:srgbClr val="24292F"/>
                </a:solidFill>
                <a:effectLst/>
                <a:latin typeface="-apple-system"/>
              </a:rPr>
              <a:t>如图</a:t>
            </a:r>
            <a:r>
              <a:rPr lang="en-US" altLang="zh-CN" sz="2400" b="1" i="0" dirty="0">
                <a:solidFill>
                  <a:srgbClr val="24292F"/>
                </a:solidFill>
                <a:effectLst/>
                <a:latin typeface="-apple-system"/>
              </a:rPr>
              <a:t>4.1.3)</a:t>
            </a:r>
            <a:r>
              <a:rPr lang="zh-CN" altLang="en-US" sz="2400" b="1" i="0" dirty="0">
                <a:solidFill>
                  <a:srgbClr val="24292F"/>
                </a:solidFill>
                <a:effectLst/>
                <a:latin typeface="-apple-system"/>
              </a:rPr>
              <a:t>。</a:t>
            </a:r>
            <a:r>
              <a:rPr lang="en-US" altLang="zh-CN" sz="2400" b="1" dirty="0"/>
              <a:t>    </a:t>
            </a:r>
            <a:endParaRPr lang="zh-CN" altLang="en-US" sz="2400" b="1" dirty="0"/>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5770880" cy="706755"/>
          </a:xfrm>
          <a:prstGeom prst="rect">
            <a:avLst/>
          </a:prstGeom>
          <a:noFill/>
        </p:spPr>
        <p:txBody>
          <a:bodyPr wrap="none" rtlCol="0">
            <a:spAutoFit/>
          </a:bodyPr>
          <a:lstStyle/>
          <a:p>
            <a:r>
              <a:rPr lang="zh-CN" altLang="en-US" sz="4000" b="1" dirty="0"/>
              <a:t>一、以文件名为索引搜索</a:t>
            </a:r>
            <a:endParaRPr lang="zh-CN" altLang="en-US" sz="2000" b="1" dirty="0">
              <a:ea typeface="思源黑体 Regular" panose="020B0500000000000000"/>
            </a:endParaRPr>
          </a:p>
        </p:txBody>
      </p:sp>
      <p:pic>
        <p:nvPicPr>
          <p:cNvPr id="13" name="图片 12"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27" y="3716209"/>
            <a:ext cx="11028135" cy="2001325"/>
          </a:xfrm>
          <a:prstGeom prst="rect">
            <a:avLst/>
          </a:prstGeom>
        </p:spPr>
      </p:pic>
      <p:sp>
        <p:nvSpPr>
          <p:cNvPr id="14" name="文本框 13"/>
          <p:cNvSpPr txBox="1"/>
          <p:nvPr/>
        </p:nvSpPr>
        <p:spPr>
          <a:xfrm>
            <a:off x="5289172" y="6061319"/>
            <a:ext cx="1613647" cy="369332"/>
          </a:xfrm>
          <a:prstGeom prst="rect">
            <a:avLst/>
          </a:prstGeom>
          <a:noFill/>
        </p:spPr>
        <p:txBody>
          <a:bodyPr wrap="square" rtlCol="0">
            <a:spAutoFit/>
          </a:bodyPr>
          <a:lstStyle/>
          <a:p>
            <a:pPr algn="ctr"/>
            <a:r>
              <a:rPr lang="zh-CN" altLang="en-US" dirty="0"/>
              <a:t>图</a:t>
            </a:r>
            <a:r>
              <a:rPr lang="en-US" altLang="zh-CN" dirty="0"/>
              <a:t>4.1.3</a:t>
            </a:r>
            <a:endParaRPr lang="zh-CN" altLang="en-US" dirty="0"/>
          </a:p>
        </p:txBody>
      </p:sp>
      <p:grpSp>
        <p:nvGrpSpPr>
          <p:cNvPr id="4" name="组合 3"/>
          <p:cNvGrpSpPr/>
          <p:nvPr/>
        </p:nvGrpSpPr>
        <p:grpSpPr>
          <a:xfrm>
            <a:off x="8243367" y="-80963"/>
            <a:ext cx="3944823" cy="870585"/>
            <a:chOff x="218930" y="27621"/>
            <a:chExt cx="3944823" cy="870585"/>
          </a:xfrm>
        </p:grpSpPr>
        <p:pic>
          <p:nvPicPr>
            <p:cNvPr id="5" name="图片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8" name="图片 8"/>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9" name="图片 8"/>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3354765"/>
          </a:xfrm>
          <a:prstGeom prst="rect">
            <a:avLst/>
          </a:prstGeom>
          <a:noFill/>
        </p:spPr>
        <p:txBody>
          <a:bodyPr wrap="square" rtlCol="0">
            <a:spAutoFit/>
          </a:bodyPr>
          <a:lstStyle/>
          <a:p>
            <a:pPr marL="0" indent="0">
              <a:buNone/>
            </a:pPr>
            <a:r>
              <a:rPr lang="en-US" altLang="zh-CN" sz="2400" b="1" dirty="0"/>
              <a:t>3</a:t>
            </a:r>
            <a:r>
              <a:rPr lang="zh-CN" altLang="en-US" sz="2400" b="1" dirty="0"/>
              <a:t>、文件名支持拼音、中文、英语搜索功能</a:t>
            </a:r>
            <a:endParaRPr lang="en-US" altLang="zh-CN" sz="2400" b="1" dirty="0"/>
          </a:p>
          <a:p>
            <a:pPr marL="0" indent="0">
              <a:buNone/>
            </a:pPr>
            <a:r>
              <a:rPr lang="en-US" altLang="zh-CN" sz="2400" b="1" i="0" dirty="0">
                <a:solidFill>
                  <a:srgbClr val="24292F"/>
                </a:solidFill>
                <a:effectLst/>
                <a:latin typeface="-apple-system"/>
              </a:rPr>
              <a:t>1</a:t>
            </a:r>
            <a:r>
              <a:rPr lang="zh-CN" altLang="en-US" sz="2400" b="1" i="0" dirty="0">
                <a:solidFill>
                  <a:srgbClr val="24292F"/>
                </a:solidFill>
                <a:effectLst/>
                <a:latin typeface="-apple-system"/>
              </a:rPr>
              <a:t>）支持中文搜索（如图</a:t>
            </a:r>
            <a:r>
              <a:rPr lang="en-US" altLang="zh-CN" sz="2400" b="1" i="0" dirty="0">
                <a:solidFill>
                  <a:srgbClr val="24292F"/>
                </a:solidFill>
                <a:effectLst/>
                <a:latin typeface="-apple-system"/>
              </a:rPr>
              <a:t>4.1.4</a:t>
            </a:r>
            <a:r>
              <a:rPr lang="zh-CN" altLang="en-US" sz="2400" b="1" i="0" dirty="0">
                <a:solidFill>
                  <a:srgbClr val="24292F"/>
                </a:solidFill>
                <a:effectLst/>
                <a:latin typeface="-apple-system"/>
              </a:rPr>
              <a:t>）</a:t>
            </a:r>
            <a:endParaRPr lang="en-US" altLang="zh-CN" sz="2400" b="1" i="0" dirty="0">
              <a:solidFill>
                <a:srgbClr val="24292F"/>
              </a:solidFill>
              <a:effectLst/>
              <a:latin typeface="-apple-system"/>
            </a:endParaRPr>
          </a:p>
          <a:p>
            <a:pPr marL="0" indent="0">
              <a:buNone/>
            </a:pPr>
            <a:endParaRPr lang="en-US" altLang="zh-CN" sz="2400" b="1" dirty="0">
              <a:solidFill>
                <a:srgbClr val="24292F"/>
              </a:solidFill>
              <a:latin typeface="-apple-system"/>
            </a:endParaRPr>
          </a:p>
          <a:p>
            <a:pPr marL="0" indent="0">
              <a:buNone/>
            </a:pPr>
            <a:endParaRPr lang="en-US" altLang="zh-CN" sz="2400" b="1" dirty="0">
              <a:solidFill>
                <a:srgbClr val="24292F"/>
              </a:solidFill>
              <a:latin typeface="-apple-system"/>
            </a:endParaRPr>
          </a:p>
          <a:p>
            <a:pPr marL="0" indent="0">
              <a:buNone/>
            </a:pPr>
            <a:endParaRPr lang="en-US" altLang="zh-CN" sz="2400" b="1" dirty="0">
              <a:solidFill>
                <a:srgbClr val="24292F"/>
              </a:solidFill>
              <a:latin typeface="-apple-system"/>
            </a:endParaRPr>
          </a:p>
          <a:p>
            <a:pPr marL="0" indent="0">
              <a:buNone/>
            </a:pPr>
            <a:endParaRPr lang="en-US" altLang="zh-CN" sz="2400" b="1" dirty="0">
              <a:solidFill>
                <a:srgbClr val="24292F"/>
              </a:solidFill>
              <a:latin typeface="-apple-system"/>
            </a:endParaRPr>
          </a:p>
          <a:p>
            <a:pPr marL="0" indent="0">
              <a:buNone/>
            </a:pPr>
            <a:endParaRPr lang="en-US" altLang="zh-CN" sz="2400" b="1" dirty="0">
              <a:solidFill>
                <a:srgbClr val="24292F"/>
              </a:solidFill>
              <a:latin typeface="-apple-system"/>
            </a:endParaRPr>
          </a:p>
          <a:p>
            <a:pPr marL="0" indent="0">
              <a:buNone/>
            </a:pPr>
            <a:r>
              <a:rPr lang="en-US" altLang="zh-CN" sz="2400" b="1" dirty="0">
                <a:solidFill>
                  <a:srgbClr val="24292F"/>
                </a:solidFill>
                <a:latin typeface="-apple-system"/>
              </a:rPr>
              <a:t>2</a:t>
            </a:r>
            <a:r>
              <a:rPr lang="zh-CN" altLang="en-US" sz="2400" b="1" dirty="0">
                <a:solidFill>
                  <a:srgbClr val="24292F"/>
                </a:solidFill>
                <a:latin typeface="-apple-system"/>
              </a:rPr>
              <a:t>）支持拼音搜索（如图</a:t>
            </a:r>
            <a:r>
              <a:rPr lang="en-US" altLang="zh-CN" sz="2400" b="1" dirty="0">
                <a:solidFill>
                  <a:srgbClr val="24292F"/>
                </a:solidFill>
                <a:latin typeface="-apple-system"/>
              </a:rPr>
              <a:t>4.1.5</a:t>
            </a:r>
            <a:r>
              <a:rPr lang="zh-CN" altLang="en-US" sz="2400" b="1" dirty="0">
                <a:solidFill>
                  <a:srgbClr val="24292F"/>
                </a:solidFill>
                <a:latin typeface="-apple-system"/>
              </a:rPr>
              <a:t>）</a:t>
            </a:r>
            <a:endParaRPr lang="en-US" altLang="zh-CN" sz="2400" b="1" dirty="0">
              <a:solidFill>
                <a:srgbClr val="24292F"/>
              </a:solidFill>
              <a:latin typeface="-apple-system"/>
            </a:endParaRPr>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5770880" cy="706755"/>
          </a:xfrm>
          <a:prstGeom prst="rect">
            <a:avLst/>
          </a:prstGeom>
          <a:noFill/>
        </p:spPr>
        <p:txBody>
          <a:bodyPr wrap="none" rtlCol="0">
            <a:spAutoFit/>
          </a:bodyPr>
          <a:lstStyle/>
          <a:p>
            <a:r>
              <a:rPr lang="zh-CN" altLang="en-US" sz="4000" b="1" dirty="0"/>
              <a:t>一、以文件名为索引搜索</a:t>
            </a:r>
            <a:endParaRPr lang="zh-CN" altLang="en-US" sz="2000" b="1" dirty="0">
              <a:ea typeface="思源黑体 Regular" panose="020B0500000000000000"/>
            </a:endParaRPr>
          </a:p>
        </p:txBody>
      </p:sp>
      <p:pic>
        <p:nvPicPr>
          <p:cNvPr id="8" name="图片 7"/>
          <p:cNvPicPr>
            <a:picLocks noChangeAspect="1"/>
          </p:cNvPicPr>
          <p:nvPr/>
        </p:nvPicPr>
        <p:blipFill>
          <a:blip r:embed="rId3"/>
          <a:stretch>
            <a:fillRect/>
          </a:stretch>
        </p:blipFill>
        <p:spPr>
          <a:xfrm>
            <a:off x="2697894" y="2491724"/>
            <a:ext cx="6800850" cy="1352550"/>
          </a:xfrm>
          <a:prstGeom prst="rect">
            <a:avLst/>
          </a:prstGeom>
        </p:spPr>
      </p:pic>
      <p:pic>
        <p:nvPicPr>
          <p:cNvPr id="12" name="图片 11" descr="图形用户界面, 文本, 应用程序, 电子邮件&#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570" y="4689813"/>
            <a:ext cx="6803174" cy="1622895"/>
          </a:xfrm>
          <a:prstGeom prst="rect">
            <a:avLst/>
          </a:prstGeom>
        </p:spPr>
      </p:pic>
      <p:sp>
        <p:nvSpPr>
          <p:cNvPr id="16" name="文本框 15"/>
          <p:cNvSpPr txBox="1"/>
          <p:nvPr/>
        </p:nvSpPr>
        <p:spPr>
          <a:xfrm>
            <a:off x="5289171" y="6312708"/>
            <a:ext cx="1613647" cy="369332"/>
          </a:xfrm>
          <a:prstGeom prst="rect">
            <a:avLst/>
          </a:prstGeom>
          <a:noFill/>
        </p:spPr>
        <p:txBody>
          <a:bodyPr wrap="square" rtlCol="0">
            <a:spAutoFit/>
          </a:bodyPr>
          <a:lstStyle/>
          <a:p>
            <a:pPr algn="ctr"/>
            <a:r>
              <a:rPr lang="zh-CN" altLang="en-US" dirty="0"/>
              <a:t>图</a:t>
            </a:r>
            <a:r>
              <a:rPr lang="en-US" altLang="zh-CN" dirty="0"/>
              <a:t>4.1.5</a:t>
            </a:r>
            <a:endParaRPr lang="zh-CN" altLang="en-US" dirty="0"/>
          </a:p>
        </p:txBody>
      </p:sp>
      <p:sp>
        <p:nvSpPr>
          <p:cNvPr id="17" name="文本框 16"/>
          <p:cNvSpPr txBox="1"/>
          <p:nvPr/>
        </p:nvSpPr>
        <p:spPr>
          <a:xfrm>
            <a:off x="5289170" y="3803483"/>
            <a:ext cx="1613647" cy="369332"/>
          </a:xfrm>
          <a:prstGeom prst="rect">
            <a:avLst/>
          </a:prstGeom>
          <a:noFill/>
        </p:spPr>
        <p:txBody>
          <a:bodyPr wrap="square" rtlCol="0">
            <a:spAutoFit/>
          </a:bodyPr>
          <a:lstStyle/>
          <a:p>
            <a:pPr algn="ctr"/>
            <a:r>
              <a:rPr lang="zh-CN" altLang="en-US" dirty="0"/>
              <a:t>图</a:t>
            </a:r>
            <a:r>
              <a:rPr lang="en-US" altLang="zh-CN" dirty="0"/>
              <a:t>4.1.4</a:t>
            </a:r>
            <a:endParaRPr lang="zh-CN" altLang="en-US" dirty="0"/>
          </a:p>
        </p:txBody>
      </p:sp>
      <p:grpSp>
        <p:nvGrpSpPr>
          <p:cNvPr id="4" name="组合 3"/>
          <p:cNvGrpSpPr/>
          <p:nvPr/>
        </p:nvGrpSpPr>
        <p:grpSpPr>
          <a:xfrm>
            <a:off x="8251622" y="-80963"/>
            <a:ext cx="3944823" cy="870585"/>
            <a:chOff x="218930" y="27621"/>
            <a:chExt cx="3944823" cy="870585"/>
          </a:xfrm>
        </p:grpSpPr>
        <p:pic>
          <p:nvPicPr>
            <p:cNvPr id="5" name="图片 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p:cNvPicPr>
              <a:picLocks noChangeAspect="1"/>
            </p:cNvPicPr>
            <p:nvPr/>
          </p:nvPicPr>
          <p:blipFill>
            <a:blip r:embed="rId7"/>
            <a:stretch>
              <a:fillRect/>
            </a:stretch>
          </p:blipFill>
          <p:spPr>
            <a:xfrm>
              <a:off x="889310" y="232410"/>
              <a:ext cx="616345" cy="461009"/>
            </a:xfrm>
            <a:prstGeom prst="rect">
              <a:avLst/>
            </a:prstGeom>
            <a:noFill/>
            <a:ln w="9525">
              <a:noFill/>
            </a:ln>
          </p:spPr>
        </p:pic>
        <p:pic>
          <p:nvPicPr>
            <p:cNvPr id="9" name="图片 8"/>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0" name="图片 9"/>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491706" y="1593906"/>
            <a:ext cx="11145328" cy="1261884"/>
          </a:xfrm>
          <a:prstGeom prst="rect">
            <a:avLst/>
          </a:prstGeom>
          <a:noFill/>
        </p:spPr>
        <p:txBody>
          <a:bodyPr wrap="square" rtlCol="0">
            <a:spAutoFit/>
          </a:bodyPr>
          <a:lstStyle/>
          <a:p>
            <a:pPr marL="0" indent="0">
              <a:buNone/>
            </a:pPr>
            <a:r>
              <a:rPr lang="en-US" altLang="zh-CN" sz="2400" b="1" dirty="0"/>
              <a:t>3</a:t>
            </a:r>
            <a:r>
              <a:rPr lang="zh-CN" altLang="en-US" sz="2400" b="1" dirty="0"/>
              <a:t>、文件名支持拼音、中文、英语搜索功能</a:t>
            </a:r>
            <a:endParaRPr lang="en-US" altLang="zh-CN" sz="2400" b="1" i="0" dirty="0">
              <a:solidFill>
                <a:srgbClr val="24292F"/>
              </a:solidFill>
              <a:effectLst/>
              <a:latin typeface="-apple-system"/>
            </a:endParaRPr>
          </a:p>
          <a:p>
            <a:pPr marL="0" indent="0">
              <a:buNone/>
            </a:pPr>
            <a:r>
              <a:rPr lang="en-US" altLang="zh-CN" sz="2400" b="1" dirty="0">
                <a:solidFill>
                  <a:srgbClr val="24292F"/>
                </a:solidFill>
                <a:latin typeface="-apple-system"/>
              </a:rPr>
              <a:t>3</a:t>
            </a:r>
            <a:r>
              <a:rPr lang="zh-CN" altLang="en-US" sz="2400" b="1" dirty="0">
                <a:solidFill>
                  <a:srgbClr val="24292F"/>
                </a:solidFill>
                <a:latin typeface="-apple-system"/>
              </a:rPr>
              <a:t>）支持英文搜索（如图</a:t>
            </a:r>
            <a:r>
              <a:rPr lang="en-US" altLang="zh-CN" sz="2400" dirty="0">
                <a:solidFill>
                  <a:srgbClr val="24292F"/>
                </a:solidFill>
                <a:latin typeface="-apple-system"/>
              </a:rPr>
              <a:t>4.1.6</a:t>
            </a:r>
            <a:r>
              <a:rPr lang="zh-CN" altLang="en-US" sz="2400" dirty="0">
                <a:solidFill>
                  <a:srgbClr val="24292F"/>
                </a:solidFill>
                <a:latin typeface="-apple-system"/>
              </a:rPr>
              <a:t>、图</a:t>
            </a:r>
            <a:r>
              <a:rPr lang="en-US" altLang="zh-CN" sz="2400" dirty="0">
                <a:solidFill>
                  <a:srgbClr val="24292F"/>
                </a:solidFill>
                <a:latin typeface="-apple-system"/>
              </a:rPr>
              <a:t>4.1.7</a:t>
            </a:r>
            <a:r>
              <a:rPr lang="zh-CN" altLang="en-US" sz="3200" dirty="0">
                <a:solidFill>
                  <a:srgbClr val="24292F"/>
                </a:solidFill>
                <a:latin typeface="-apple-system"/>
              </a:rPr>
              <a:t>）</a:t>
            </a:r>
            <a:endParaRPr lang="zh-CN" altLang="en-US" sz="3200" dirty="0"/>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5770880" cy="706755"/>
          </a:xfrm>
          <a:prstGeom prst="rect">
            <a:avLst/>
          </a:prstGeom>
          <a:noFill/>
        </p:spPr>
        <p:txBody>
          <a:bodyPr wrap="none" rtlCol="0">
            <a:spAutoFit/>
          </a:bodyPr>
          <a:lstStyle/>
          <a:p>
            <a:r>
              <a:rPr lang="zh-CN" altLang="en-US" sz="4000" b="1" dirty="0"/>
              <a:t>一、以文件名为索引搜索</a:t>
            </a:r>
            <a:endParaRPr lang="zh-CN" altLang="en-US" sz="2000" b="1" dirty="0">
              <a:ea typeface="思源黑体 Regular" panose="020B0500000000000000"/>
            </a:endParaRPr>
          </a:p>
        </p:txBody>
      </p:sp>
      <p:sp>
        <p:nvSpPr>
          <p:cNvPr id="13" name="文本框 12"/>
          <p:cNvSpPr txBox="1"/>
          <p:nvPr/>
        </p:nvSpPr>
        <p:spPr>
          <a:xfrm>
            <a:off x="7532611" y="4488260"/>
            <a:ext cx="1613647" cy="369332"/>
          </a:xfrm>
          <a:prstGeom prst="rect">
            <a:avLst/>
          </a:prstGeom>
          <a:noFill/>
        </p:spPr>
        <p:txBody>
          <a:bodyPr wrap="square" rtlCol="0">
            <a:spAutoFit/>
          </a:bodyPr>
          <a:lstStyle/>
          <a:p>
            <a:pPr algn="ctr"/>
            <a:r>
              <a:rPr lang="zh-CN" altLang="en-US" dirty="0"/>
              <a:t>图</a:t>
            </a:r>
            <a:r>
              <a:rPr lang="en-US" altLang="zh-CN" dirty="0"/>
              <a:t>4.1.6</a:t>
            </a:r>
            <a:endParaRPr lang="zh-CN" altLang="en-US" dirty="0"/>
          </a:p>
        </p:txBody>
      </p:sp>
      <p:sp>
        <p:nvSpPr>
          <p:cNvPr id="14" name="文本框 13"/>
          <p:cNvSpPr txBox="1"/>
          <p:nvPr/>
        </p:nvSpPr>
        <p:spPr>
          <a:xfrm>
            <a:off x="2279220" y="6468456"/>
            <a:ext cx="1613647" cy="369332"/>
          </a:xfrm>
          <a:prstGeom prst="rect">
            <a:avLst/>
          </a:prstGeom>
          <a:noFill/>
        </p:spPr>
        <p:txBody>
          <a:bodyPr wrap="square" rtlCol="0">
            <a:spAutoFit/>
          </a:bodyPr>
          <a:lstStyle/>
          <a:p>
            <a:pPr algn="ctr"/>
            <a:r>
              <a:rPr lang="zh-CN" altLang="en-US" dirty="0"/>
              <a:t>图</a:t>
            </a:r>
            <a:r>
              <a:rPr lang="en-US" altLang="zh-CN" dirty="0"/>
              <a:t>4.1.7</a:t>
            </a:r>
            <a:endParaRPr lang="zh-CN" altLang="en-US" dirty="0"/>
          </a:p>
        </p:txBody>
      </p:sp>
      <p:pic>
        <p:nvPicPr>
          <p:cNvPr id="15" name="图片 14"/>
          <p:cNvPicPr>
            <a:picLocks noChangeAspect="1"/>
          </p:cNvPicPr>
          <p:nvPr/>
        </p:nvPicPr>
        <p:blipFill>
          <a:blip r:embed="rId3"/>
          <a:stretch>
            <a:fillRect/>
          </a:stretch>
        </p:blipFill>
        <p:spPr>
          <a:xfrm>
            <a:off x="63549" y="4059731"/>
            <a:ext cx="7049061" cy="2408725"/>
          </a:xfrm>
          <a:prstGeom prst="rect">
            <a:avLst/>
          </a:prstGeom>
        </p:spPr>
      </p:pic>
      <p:pic>
        <p:nvPicPr>
          <p:cNvPr id="18" name="图片 17"/>
          <p:cNvPicPr>
            <a:picLocks noChangeAspect="1"/>
          </p:cNvPicPr>
          <p:nvPr/>
        </p:nvPicPr>
        <p:blipFill>
          <a:blip r:embed="rId4"/>
          <a:stretch>
            <a:fillRect/>
          </a:stretch>
        </p:blipFill>
        <p:spPr>
          <a:xfrm>
            <a:off x="4826465" y="2467928"/>
            <a:ext cx="7025941" cy="1922143"/>
          </a:xfrm>
          <a:prstGeom prst="rect">
            <a:avLst/>
          </a:prstGeom>
        </p:spPr>
      </p:pic>
      <p:grpSp>
        <p:nvGrpSpPr>
          <p:cNvPr id="4" name="组合 3"/>
          <p:cNvGrpSpPr/>
          <p:nvPr/>
        </p:nvGrpSpPr>
        <p:grpSpPr>
          <a:xfrm>
            <a:off x="8243367" y="-100965"/>
            <a:ext cx="3944823" cy="870585"/>
            <a:chOff x="218930" y="27621"/>
            <a:chExt cx="3944823" cy="870585"/>
          </a:xfrm>
        </p:grpSpPr>
        <p:pic>
          <p:nvPicPr>
            <p:cNvPr id="5" name="图片 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p:cNvPicPr>
              <a:picLocks noChangeAspect="1"/>
            </p:cNvPicPr>
            <p:nvPr/>
          </p:nvPicPr>
          <p:blipFill>
            <a:blip r:embed="rId7"/>
            <a:stretch>
              <a:fillRect/>
            </a:stretch>
          </p:blipFill>
          <p:spPr>
            <a:xfrm>
              <a:off x="889310" y="232410"/>
              <a:ext cx="616345" cy="461009"/>
            </a:xfrm>
            <a:prstGeom prst="rect">
              <a:avLst/>
            </a:prstGeom>
            <a:noFill/>
            <a:ln w="9525">
              <a:noFill/>
            </a:ln>
          </p:spPr>
        </p:pic>
        <p:pic>
          <p:nvPicPr>
            <p:cNvPr id="8" name="图片 8"/>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9" name="图片 8"/>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1138773"/>
          </a:xfrm>
          <a:prstGeom prst="rect">
            <a:avLst/>
          </a:prstGeom>
          <a:noFill/>
        </p:spPr>
        <p:txBody>
          <a:bodyPr wrap="square" rtlCol="0">
            <a:spAutoFit/>
          </a:bodyPr>
          <a:lstStyle/>
          <a:p>
            <a:pPr marL="0" indent="0">
              <a:buNone/>
            </a:pPr>
            <a:r>
              <a:rPr lang="en-US" altLang="zh-CN" sz="2400" b="1" dirty="0"/>
              <a:t>4</a:t>
            </a:r>
            <a:r>
              <a:rPr lang="zh-CN" altLang="en-US" sz="2400" b="1" dirty="0"/>
              <a:t>、文件内容支持拼音、中文、英语搜索功能</a:t>
            </a:r>
            <a:endParaRPr lang="en-US" altLang="zh-CN" sz="2400" b="1" i="0" dirty="0">
              <a:solidFill>
                <a:srgbClr val="24292F"/>
              </a:solidFill>
              <a:effectLst/>
              <a:latin typeface="-apple-system"/>
            </a:endParaRPr>
          </a:p>
          <a:p>
            <a:pPr marL="0" indent="0">
              <a:buNone/>
            </a:pPr>
            <a:r>
              <a:rPr lang="en-US" altLang="zh-CN" sz="2400" b="1" i="0" dirty="0">
                <a:solidFill>
                  <a:srgbClr val="24292F"/>
                </a:solidFill>
                <a:effectLst/>
                <a:latin typeface="-apple-system"/>
              </a:rPr>
              <a:t>1</a:t>
            </a:r>
            <a:r>
              <a:rPr lang="zh-CN" altLang="en-US" sz="2400" b="1" i="0" dirty="0">
                <a:solidFill>
                  <a:srgbClr val="24292F"/>
                </a:solidFill>
                <a:effectLst/>
                <a:latin typeface="-apple-system"/>
              </a:rPr>
              <a:t>）</a:t>
            </a:r>
            <a:r>
              <a:rPr lang="zh-CN" altLang="en-US" sz="2400" b="1" dirty="0"/>
              <a:t>文件内容</a:t>
            </a:r>
            <a:r>
              <a:rPr lang="zh-CN" altLang="en-US" sz="2400" b="1" i="0" dirty="0">
                <a:solidFill>
                  <a:srgbClr val="24292F"/>
                </a:solidFill>
                <a:effectLst/>
                <a:latin typeface="-apple-system"/>
              </a:rPr>
              <a:t>支持中文搜索（如图</a:t>
            </a:r>
            <a:r>
              <a:rPr lang="en-US" altLang="zh-CN" sz="2400" b="1" i="0" dirty="0">
                <a:solidFill>
                  <a:srgbClr val="24292F"/>
                </a:solidFill>
                <a:effectLst/>
                <a:latin typeface="-apple-system"/>
              </a:rPr>
              <a:t>4.1.8</a:t>
            </a:r>
            <a:r>
              <a:rPr lang="zh-CN" altLang="en-US" sz="2400" b="1" i="0" dirty="0">
                <a:solidFill>
                  <a:srgbClr val="24292F"/>
                </a:solidFill>
                <a:effectLst/>
                <a:latin typeface="-apple-system"/>
              </a:rPr>
              <a:t>）</a:t>
            </a:r>
            <a:endParaRPr lang="en-US" altLang="zh-CN" sz="2400" b="1" i="0" dirty="0">
              <a:solidFill>
                <a:srgbClr val="24292F"/>
              </a:solidFill>
              <a:effectLst/>
              <a:latin typeface="-apple-system"/>
            </a:endParaRPr>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5770880" cy="706755"/>
          </a:xfrm>
          <a:prstGeom prst="rect">
            <a:avLst/>
          </a:prstGeom>
          <a:noFill/>
        </p:spPr>
        <p:txBody>
          <a:bodyPr wrap="none" rtlCol="0">
            <a:spAutoFit/>
          </a:bodyPr>
          <a:lstStyle/>
          <a:p>
            <a:r>
              <a:rPr lang="zh-CN" altLang="en-US" sz="4000" b="1" dirty="0"/>
              <a:t>一、以文件名为索引搜索</a:t>
            </a:r>
            <a:endParaRPr lang="zh-CN" altLang="en-US" sz="2000" b="1" dirty="0">
              <a:ea typeface="思源黑体 Regular" panose="020B0500000000000000"/>
            </a:endParaRPr>
          </a:p>
        </p:txBody>
      </p:sp>
      <p:pic>
        <p:nvPicPr>
          <p:cNvPr id="6" name="图片 5"/>
          <p:cNvPicPr>
            <a:picLocks noChangeAspect="1"/>
          </p:cNvPicPr>
          <p:nvPr/>
        </p:nvPicPr>
        <p:blipFill>
          <a:blip r:embed="rId3"/>
          <a:stretch>
            <a:fillRect/>
          </a:stretch>
        </p:blipFill>
        <p:spPr>
          <a:xfrm>
            <a:off x="3359361" y="2403331"/>
            <a:ext cx="5473277" cy="3936988"/>
          </a:xfrm>
          <a:prstGeom prst="rect">
            <a:avLst/>
          </a:prstGeom>
        </p:spPr>
      </p:pic>
      <p:sp>
        <p:nvSpPr>
          <p:cNvPr id="9" name="文本框 8"/>
          <p:cNvSpPr txBox="1"/>
          <p:nvPr/>
        </p:nvSpPr>
        <p:spPr>
          <a:xfrm>
            <a:off x="5289175" y="6427708"/>
            <a:ext cx="1613647" cy="369332"/>
          </a:xfrm>
          <a:prstGeom prst="rect">
            <a:avLst/>
          </a:prstGeom>
          <a:noFill/>
        </p:spPr>
        <p:txBody>
          <a:bodyPr wrap="square" rtlCol="0">
            <a:spAutoFit/>
          </a:bodyPr>
          <a:lstStyle/>
          <a:p>
            <a:pPr algn="ctr"/>
            <a:r>
              <a:rPr lang="zh-CN" altLang="en-US" dirty="0"/>
              <a:t>图</a:t>
            </a:r>
            <a:r>
              <a:rPr lang="en-US" altLang="zh-CN" dirty="0"/>
              <a:t>4.1.8</a:t>
            </a:r>
            <a:endParaRPr lang="zh-CN" altLang="en-US" dirty="0"/>
          </a:p>
        </p:txBody>
      </p:sp>
      <p:grpSp>
        <p:nvGrpSpPr>
          <p:cNvPr id="4" name="组合 3"/>
          <p:cNvGrpSpPr/>
          <p:nvPr/>
        </p:nvGrpSpPr>
        <p:grpSpPr>
          <a:xfrm>
            <a:off x="8243367" y="-78540"/>
            <a:ext cx="3944823" cy="870585"/>
            <a:chOff x="218930" y="27621"/>
            <a:chExt cx="3944823" cy="870585"/>
          </a:xfrm>
        </p:grpSpPr>
        <p:pic>
          <p:nvPicPr>
            <p:cNvPr id="5" name="图片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8" name="Picture 3"/>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10" name="图片 8"/>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2" name="图片 11"/>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1138773"/>
          </a:xfrm>
          <a:prstGeom prst="rect">
            <a:avLst/>
          </a:prstGeom>
          <a:noFill/>
        </p:spPr>
        <p:txBody>
          <a:bodyPr wrap="square" rtlCol="0">
            <a:spAutoFit/>
          </a:bodyPr>
          <a:lstStyle/>
          <a:p>
            <a:pPr marL="0" indent="0">
              <a:buNone/>
            </a:pPr>
            <a:r>
              <a:rPr lang="en-US" altLang="zh-CN" sz="2400" b="1" dirty="0"/>
              <a:t>4</a:t>
            </a:r>
            <a:r>
              <a:rPr lang="zh-CN" altLang="en-US" sz="2400" b="1" dirty="0"/>
              <a:t>、文件内容支持拼音、中文、英语搜索功能</a:t>
            </a:r>
            <a:endParaRPr lang="en-US" altLang="zh-CN" sz="2400" b="1" dirty="0">
              <a:solidFill>
                <a:srgbClr val="24292F"/>
              </a:solidFill>
              <a:latin typeface="-apple-system"/>
            </a:endParaRPr>
          </a:p>
          <a:p>
            <a:pPr marL="0" indent="0">
              <a:buNone/>
            </a:pPr>
            <a:r>
              <a:rPr lang="en-US" altLang="zh-CN" sz="2400" b="1" dirty="0">
                <a:solidFill>
                  <a:srgbClr val="24292F"/>
                </a:solidFill>
                <a:latin typeface="-apple-system"/>
              </a:rPr>
              <a:t>2</a:t>
            </a:r>
            <a:r>
              <a:rPr lang="zh-CN" altLang="en-US" sz="2400" b="1" dirty="0">
                <a:solidFill>
                  <a:srgbClr val="24292F"/>
                </a:solidFill>
                <a:latin typeface="-apple-system"/>
              </a:rPr>
              <a:t>）</a:t>
            </a:r>
            <a:r>
              <a:rPr lang="zh-CN" altLang="en-US" sz="2400" b="1" dirty="0"/>
              <a:t>文件内容</a:t>
            </a:r>
            <a:r>
              <a:rPr lang="zh-CN" altLang="en-US" sz="2400" b="1" dirty="0">
                <a:solidFill>
                  <a:srgbClr val="24292F"/>
                </a:solidFill>
                <a:latin typeface="-apple-system"/>
              </a:rPr>
              <a:t>支持拼音搜索（如图</a:t>
            </a:r>
            <a:r>
              <a:rPr lang="en-US" altLang="zh-CN" sz="2400" b="1" dirty="0">
                <a:solidFill>
                  <a:srgbClr val="24292F"/>
                </a:solidFill>
                <a:latin typeface="-apple-system"/>
              </a:rPr>
              <a:t>4.1.9</a:t>
            </a:r>
            <a:r>
              <a:rPr lang="zh-CN" altLang="en-US" sz="2400" b="1" dirty="0">
                <a:solidFill>
                  <a:srgbClr val="24292F"/>
                </a:solidFill>
                <a:latin typeface="-apple-system"/>
              </a:rPr>
              <a:t>）</a:t>
            </a:r>
            <a:endParaRPr lang="en-US" altLang="zh-CN" sz="2400" b="1" dirty="0">
              <a:solidFill>
                <a:srgbClr val="24292F"/>
              </a:solidFill>
              <a:latin typeface="-apple-system"/>
            </a:endParaRPr>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5770880" cy="706755"/>
          </a:xfrm>
          <a:prstGeom prst="rect">
            <a:avLst/>
          </a:prstGeom>
          <a:noFill/>
        </p:spPr>
        <p:txBody>
          <a:bodyPr wrap="none" rtlCol="0">
            <a:spAutoFit/>
          </a:bodyPr>
          <a:lstStyle/>
          <a:p>
            <a:r>
              <a:rPr lang="zh-CN" altLang="en-US" sz="4000" b="1" dirty="0"/>
              <a:t>一、以文件名为索引搜索</a:t>
            </a:r>
            <a:endParaRPr lang="zh-CN" altLang="en-US" sz="2000" b="1" dirty="0">
              <a:ea typeface="思源黑体 Regular" panose="020B0500000000000000"/>
            </a:endParaRPr>
          </a:p>
        </p:txBody>
      </p:sp>
      <p:pic>
        <p:nvPicPr>
          <p:cNvPr id="8" name="图片 7"/>
          <p:cNvPicPr>
            <a:picLocks noChangeAspect="1"/>
          </p:cNvPicPr>
          <p:nvPr/>
        </p:nvPicPr>
        <p:blipFill>
          <a:blip r:embed="rId3"/>
          <a:srcRect l="2328" t="614" b="661"/>
          <a:stretch>
            <a:fillRect/>
          </a:stretch>
        </p:blipFill>
        <p:spPr>
          <a:xfrm>
            <a:off x="3467226" y="2397077"/>
            <a:ext cx="5257548" cy="4093029"/>
          </a:xfrm>
          <a:prstGeom prst="rect">
            <a:avLst/>
          </a:prstGeom>
        </p:spPr>
      </p:pic>
      <p:sp>
        <p:nvSpPr>
          <p:cNvPr id="10" name="文本框 9"/>
          <p:cNvSpPr txBox="1"/>
          <p:nvPr/>
        </p:nvSpPr>
        <p:spPr>
          <a:xfrm>
            <a:off x="5289176" y="6490106"/>
            <a:ext cx="1613647" cy="369332"/>
          </a:xfrm>
          <a:prstGeom prst="rect">
            <a:avLst/>
          </a:prstGeom>
          <a:noFill/>
        </p:spPr>
        <p:txBody>
          <a:bodyPr wrap="square" rtlCol="0">
            <a:spAutoFit/>
          </a:bodyPr>
          <a:lstStyle/>
          <a:p>
            <a:pPr algn="ctr"/>
            <a:r>
              <a:rPr lang="zh-CN" altLang="en-US" dirty="0"/>
              <a:t>图</a:t>
            </a:r>
            <a:r>
              <a:rPr lang="en-US" altLang="zh-CN" dirty="0"/>
              <a:t>4.1.9</a:t>
            </a:r>
            <a:endParaRPr lang="zh-CN" altLang="en-US" dirty="0"/>
          </a:p>
        </p:txBody>
      </p:sp>
      <p:grpSp>
        <p:nvGrpSpPr>
          <p:cNvPr id="4" name="组合 3"/>
          <p:cNvGrpSpPr/>
          <p:nvPr/>
        </p:nvGrpSpPr>
        <p:grpSpPr>
          <a:xfrm>
            <a:off x="8251622" y="-80963"/>
            <a:ext cx="3944823" cy="870585"/>
            <a:chOff x="218930" y="27621"/>
            <a:chExt cx="3944823" cy="870585"/>
          </a:xfrm>
        </p:grpSpPr>
        <p:pic>
          <p:nvPicPr>
            <p:cNvPr id="5" name="图片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9" name="图片 8"/>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2" name="图片 11"/>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1138773"/>
          </a:xfrm>
          <a:prstGeom prst="rect">
            <a:avLst/>
          </a:prstGeom>
          <a:noFill/>
        </p:spPr>
        <p:txBody>
          <a:bodyPr wrap="square" rtlCol="0">
            <a:spAutoFit/>
          </a:bodyPr>
          <a:lstStyle/>
          <a:p>
            <a:pPr marL="0" indent="0">
              <a:buNone/>
            </a:pPr>
            <a:r>
              <a:rPr lang="en-US" altLang="zh-CN" sz="2400" b="1" dirty="0"/>
              <a:t>4</a:t>
            </a:r>
            <a:r>
              <a:rPr lang="zh-CN" altLang="en-US" sz="2400" b="1" dirty="0"/>
              <a:t>、文件内容支持拼音、中文、英语搜索功能</a:t>
            </a:r>
            <a:endParaRPr lang="en-US" altLang="zh-CN" sz="2400" b="1" dirty="0">
              <a:solidFill>
                <a:srgbClr val="24292F"/>
              </a:solidFill>
              <a:latin typeface="-apple-system"/>
            </a:endParaRPr>
          </a:p>
          <a:p>
            <a:pPr marL="0" indent="0">
              <a:buNone/>
            </a:pPr>
            <a:r>
              <a:rPr lang="en-US" altLang="zh-CN" sz="2400" b="1" dirty="0">
                <a:solidFill>
                  <a:srgbClr val="24292F"/>
                </a:solidFill>
                <a:latin typeface="-apple-system"/>
              </a:rPr>
              <a:t>3</a:t>
            </a:r>
            <a:r>
              <a:rPr lang="zh-CN" altLang="en-US" sz="2400" b="1" dirty="0">
                <a:solidFill>
                  <a:srgbClr val="24292F"/>
                </a:solidFill>
                <a:latin typeface="-apple-system"/>
              </a:rPr>
              <a:t>）</a:t>
            </a:r>
            <a:r>
              <a:rPr lang="zh-CN" altLang="en-US" sz="2400" b="1" dirty="0"/>
              <a:t>文件内容</a:t>
            </a:r>
            <a:r>
              <a:rPr lang="zh-CN" altLang="en-US" sz="2400" b="1" dirty="0">
                <a:solidFill>
                  <a:srgbClr val="24292F"/>
                </a:solidFill>
                <a:latin typeface="-apple-system"/>
              </a:rPr>
              <a:t>支持英文搜索（如图</a:t>
            </a:r>
            <a:r>
              <a:rPr lang="en-US" altLang="zh-CN" sz="2400" b="1" dirty="0">
                <a:solidFill>
                  <a:srgbClr val="24292F"/>
                </a:solidFill>
                <a:latin typeface="-apple-system"/>
              </a:rPr>
              <a:t>4.1.10</a:t>
            </a:r>
            <a:r>
              <a:rPr lang="zh-CN" altLang="en-US" sz="2400" b="1" dirty="0">
                <a:solidFill>
                  <a:srgbClr val="24292F"/>
                </a:solidFill>
                <a:latin typeface="-apple-system"/>
              </a:rPr>
              <a:t>）</a:t>
            </a:r>
            <a:endParaRPr lang="zh-CN" altLang="en-US" sz="2400" b="1" dirty="0"/>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5770880" cy="706755"/>
          </a:xfrm>
          <a:prstGeom prst="rect">
            <a:avLst/>
          </a:prstGeom>
          <a:noFill/>
        </p:spPr>
        <p:txBody>
          <a:bodyPr wrap="none" rtlCol="0">
            <a:spAutoFit/>
          </a:bodyPr>
          <a:lstStyle/>
          <a:p>
            <a:r>
              <a:rPr lang="zh-CN" altLang="en-US" sz="4000" b="1" dirty="0"/>
              <a:t>一、以文件名为索引搜索</a:t>
            </a:r>
            <a:endParaRPr lang="zh-CN" altLang="en-US" sz="2000" b="1" dirty="0">
              <a:ea typeface="思源黑体 Regular" panose="020B0500000000000000"/>
            </a:endParaRPr>
          </a:p>
        </p:txBody>
      </p:sp>
      <p:pic>
        <p:nvPicPr>
          <p:cNvPr id="4" name="图片 3"/>
          <p:cNvPicPr>
            <a:picLocks noChangeAspect="1"/>
          </p:cNvPicPr>
          <p:nvPr/>
        </p:nvPicPr>
        <p:blipFill>
          <a:blip r:embed="rId3"/>
          <a:stretch>
            <a:fillRect/>
          </a:stretch>
        </p:blipFill>
        <p:spPr>
          <a:xfrm>
            <a:off x="3178040" y="2295206"/>
            <a:ext cx="5835915" cy="4191937"/>
          </a:xfrm>
          <a:prstGeom prst="rect">
            <a:avLst/>
          </a:prstGeom>
        </p:spPr>
      </p:pic>
      <p:sp>
        <p:nvSpPr>
          <p:cNvPr id="5" name="文本框 4"/>
          <p:cNvSpPr txBox="1"/>
          <p:nvPr/>
        </p:nvSpPr>
        <p:spPr>
          <a:xfrm>
            <a:off x="5289173" y="6488668"/>
            <a:ext cx="1613647" cy="369332"/>
          </a:xfrm>
          <a:prstGeom prst="rect">
            <a:avLst/>
          </a:prstGeom>
          <a:noFill/>
        </p:spPr>
        <p:txBody>
          <a:bodyPr wrap="square" rtlCol="0">
            <a:spAutoFit/>
          </a:bodyPr>
          <a:lstStyle/>
          <a:p>
            <a:pPr algn="ctr"/>
            <a:r>
              <a:rPr lang="zh-CN" altLang="en-US" dirty="0"/>
              <a:t>图</a:t>
            </a:r>
            <a:r>
              <a:rPr lang="en-US" altLang="zh-CN" dirty="0"/>
              <a:t>4.1.10</a:t>
            </a:r>
            <a:endParaRPr lang="zh-CN" altLang="en-US" dirty="0"/>
          </a:p>
        </p:txBody>
      </p:sp>
      <p:grpSp>
        <p:nvGrpSpPr>
          <p:cNvPr id="6" name="组合 5"/>
          <p:cNvGrpSpPr/>
          <p:nvPr/>
        </p:nvGrpSpPr>
        <p:grpSpPr>
          <a:xfrm>
            <a:off x="8243367" y="-80963"/>
            <a:ext cx="3944823" cy="870585"/>
            <a:chOff x="218930" y="27621"/>
            <a:chExt cx="3944823" cy="870585"/>
          </a:xfrm>
        </p:grpSpPr>
        <p:pic>
          <p:nvPicPr>
            <p:cNvPr id="8" name="图片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9" name="Picture 3"/>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10" name="图片 8"/>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2" name="图片 11"/>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1508105"/>
          </a:xfrm>
          <a:prstGeom prst="rect">
            <a:avLst/>
          </a:prstGeom>
          <a:noFill/>
        </p:spPr>
        <p:txBody>
          <a:bodyPr wrap="square" rtlCol="0">
            <a:spAutoFit/>
          </a:bodyPr>
          <a:lstStyle/>
          <a:p>
            <a:pPr marL="0" indent="0" algn="l" latinLnBrk="1">
              <a:buNone/>
            </a:pPr>
            <a:r>
              <a:rPr lang="en-US" altLang="zh-CN" sz="2400" b="1" dirty="0"/>
              <a:t>5</a:t>
            </a:r>
            <a:r>
              <a:rPr lang="zh-CN" altLang="en-US" sz="2400" b="1" dirty="0"/>
              <a:t>、正则表达式搜索（</a:t>
            </a:r>
            <a:r>
              <a:rPr lang="zh-CN" altLang="en-US" sz="2400" b="1" dirty="0">
                <a:solidFill>
                  <a:srgbClr val="333333"/>
                </a:solidFill>
                <a:effectLst/>
                <a:latin typeface="Helvetica Neue"/>
              </a:rPr>
              <a:t>正则表达式用于匹配和操作文本，由一系列字符和特殊字符组成</a:t>
            </a:r>
            <a:r>
              <a:rPr lang="zh-CN" altLang="en-US" sz="2400" b="1" dirty="0"/>
              <a:t>）</a:t>
            </a:r>
            <a:endParaRPr lang="en-US" altLang="zh-CN" sz="2400" b="1" i="0" dirty="0">
              <a:solidFill>
                <a:srgbClr val="24292F"/>
              </a:solidFill>
              <a:effectLst/>
              <a:latin typeface="-apple-system"/>
            </a:endParaRPr>
          </a:p>
          <a:p>
            <a:pPr marL="0" indent="0">
              <a:buNone/>
            </a:pPr>
            <a:r>
              <a:rPr lang="en-US" altLang="zh-CN" sz="2400" b="1" i="0" dirty="0">
                <a:solidFill>
                  <a:srgbClr val="24292F"/>
                </a:solidFill>
                <a:effectLst/>
                <a:latin typeface="-apple-system"/>
              </a:rPr>
              <a:t>1</a:t>
            </a:r>
            <a:r>
              <a:rPr lang="zh-CN" altLang="en-US" sz="2400" b="1" i="0" dirty="0">
                <a:solidFill>
                  <a:srgbClr val="24292F"/>
                </a:solidFill>
                <a:effectLst/>
                <a:latin typeface="-apple-system"/>
              </a:rPr>
              <a:t>）点击上侧搜索按键打开并勾选正则表达式搜索功能</a:t>
            </a:r>
            <a:r>
              <a:rPr lang="zh-CN" altLang="en-US" sz="2400" b="1" dirty="0">
                <a:solidFill>
                  <a:srgbClr val="24292F"/>
                </a:solidFill>
                <a:latin typeface="-apple-system"/>
              </a:rPr>
              <a:t>（如图</a:t>
            </a:r>
            <a:r>
              <a:rPr lang="en-US" altLang="zh-CN" sz="2400" b="1" dirty="0">
                <a:solidFill>
                  <a:srgbClr val="24292F"/>
                </a:solidFill>
                <a:latin typeface="-apple-system"/>
              </a:rPr>
              <a:t>4.1.11</a:t>
            </a:r>
            <a:r>
              <a:rPr lang="zh-CN" altLang="en-US" sz="2400" b="1" dirty="0">
                <a:solidFill>
                  <a:srgbClr val="24292F"/>
                </a:solidFill>
                <a:latin typeface="-apple-system"/>
              </a:rPr>
              <a:t>、图</a:t>
            </a:r>
            <a:r>
              <a:rPr lang="en-US" altLang="zh-CN" sz="2400" b="1" dirty="0">
                <a:solidFill>
                  <a:srgbClr val="24292F"/>
                </a:solidFill>
                <a:latin typeface="-apple-system"/>
              </a:rPr>
              <a:t>4.1.12</a:t>
            </a:r>
            <a:r>
              <a:rPr lang="zh-CN" altLang="en-US" sz="2400" b="1" dirty="0">
                <a:solidFill>
                  <a:srgbClr val="24292F"/>
                </a:solidFill>
                <a:latin typeface="-apple-system"/>
              </a:rPr>
              <a:t>）</a:t>
            </a:r>
            <a:endParaRPr lang="en-US" altLang="zh-CN" sz="2400" b="1" dirty="0">
              <a:solidFill>
                <a:srgbClr val="24292F"/>
              </a:solidFill>
              <a:latin typeface="-apple-system"/>
            </a:endParaRPr>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5770880" cy="706755"/>
          </a:xfrm>
          <a:prstGeom prst="rect">
            <a:avLst/>
          </a:prstGeom>
          <a:noFill/>
        </p:spPr>
        <p:txBody>
          <a:bodyPr wrap="none" rtlCol="0">
            <a:spAutoFit/>
          </a:bodyPr>
          <a:lstStyle/>
          <a:p>
            <a:r>
              <a:rPr lang="zh-CN" altLang="en-US" sz="4000" b="1" dirty="0"/>
              <a:t>一、以文件名为索引搜索</a:t>
            </a:r>
            <a:endParaRPr lang="zh-CN" altLang="en-US" sz="2000" b="1" dirty="0">
              <a:ea typeface="思源黑体 Regular" panose="020B0500000000000000"/>
            </a:endParaRPr>
          </a:p>
        </p:txBody>
      </p:sp>
      <p:pic>
        <p:nvPicPr>
          <p:cNvPr id="9" name="图片 8"/>
          <p:cNvPicPr>
            <a:picLocks noChangeAspect="1"/>
          </p:cNvPicPr>
          <p:nvPr/>
        </p:nvPicPr>
        <p:blipFill>
          <a:blip r:embed="rId3"/>
          <a:stretch>
            <a:fillRect/>
          </a:stretch>
        </p:blipFill>
        <p:spPr>
          <a:xfrm>
            <a:off x="2000223" y="2938678"/>
            <a:ext cx="7761876" cy="1408226"/>
          </a:xfrm>
          <a:prstGeom prst="rect">
            <a:avLst/>
          </a:prstGeom>
        </p:spPr>
      </p:pic>
      <p:sp>
        <p:nvSpPr>
          <p:cNvPr id="10" name="文本框 9"/>
          <p:cNvSpPr txBox="1"/>
          <p:nvPr/>
        </p:nvSpPr>
        <p:spPr>
          <a:xfrm>
            <a:off x="5074338" y="4506209"/>
            <a:ext cx="1613647" cy="369332"/>
          </a:xfrm>
          <a:prstGeom prst="rect">
            <a:avLst/>
          </a:prstGeom>
          <a:noFill/>
        </p:spPr>
        <p:txBody>
          <a:bodyPr wrap="square" rtlCol="0">
            <a:spAutoFit/>
          </a:bodyPr>
          <a:lstStyle/>
          <a:p>
            <a:pPr algn="ctr"/>
            <a:r>
              <a:rPr lang="zh-CN" altLang="en-US" dirty="0"/>
              <a:t>图</a:t>
            </a:r>
            <a:r>
              <a:rPr lang="en-US" altLang="zh-CN" dirty="0"/>
              <a:t>4.1.11</a:t>
            </a:r>
            <a:endParaRPr lang="zh-CN" altLang="en-US" dirty="0"/>
          </a:p>
        </p:txBody>
      </p:sp>
      <p:pic>
        <p:nvPicPr>
          <p:cNvPr id="12" name="图片 11"/>
          <p:cNvPicPr>
            <a:picLocks noChangeAspect="1"/>
          </p:cNvPicPr>
          <p:nvPr/>
        </p:nvPicPr>
        <p:blipFill>
          <a:blip r:embed="rId4"/>
          <a:stretch>
            <a:fillRect/>
          </a:stretch>
        </p:blipFill>
        <p:spPr>
          <a:xfrm>
            <a:off x="4376001" y="5111448"/>
            <a:ext cx="3010320" cy="857370"/>
          </a:xfrm>
          <a:prstGeom prst="rect">
            <a:avLst/>
          </a:prstGeom>
        </p:spPr>
      </p:pic>
      <p:sp>
        <p:nvSpPr>
          <p:cNvPr id="13" name="文本框 12"/>
          <p:cNvSpPr txBox="1"/>
          <p:nvPr/>
        </p:nvSpPr>
        <p:spPr>
          <a:xfrm>
            <a:off x="5074338" y="6038915"/>
            <a:ext cx="1613647" cy="369332"/>
          </a:xfrm>
          <a:prstGeom prst="rect">
            <a:avLst/>
          </a:prstGeom>
          <a:noFill/>
        </p:spPr>
        <p:txBody>
          <a:bodyPr wrap="square" rtlCol="0">
            <a:spAutoFit/>
          </a:bodyPr>
          <a:lstStyle/>
          <a:p>
            <a:pPr algn="ctr"/>
            <a:r>
              <a:rPr lang="zh-CN" altLang="en-US" dirty="0"/>
              <a:t>图</a:t>
            </a:r>
            <a:r>
              <a:rPr lang="en-US" altLang="zh-CN" dirty="0"/>
              <a:t>4.1.12</a:t>
            </a:r>
            <a:endParaRPr lang="zh-CN" altLang="en-US" dirty="0"/>
          </a:p>
        </p:txBody>
      </p:sp>
      <p:grpSp>
        <p:nvGrpSpPr>
          <p:cNvPr id="4" name="组合 3"/>
          <p:cNvGrpSpPr/>
          <p:nvPr/>
        </p:nvGrpSpPr>
        <p:grpSpPr>
          <a:xfrm>
            <a:off x="8247177" y="-80963"/>
            <a:ext cx="3944823" cy="870585"/>
            <a:chOff x="218930" y="27621"/>
            <a:chExt cx="3944823" cy="870585"/>
          </a:xfrm>
        </p:grpSpPr>
        <p:pic>
          <p:nvPicPr>
            <p:cNvPr id="5" name="图片 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p:cNvPicPr>
              <a:picLocks noChangeAspect="1"/>
            </p:cNvPicPr>
            <p:nvPr/>
          </p:nvPicPr>
          <p:blipFill>
            <a:blip r:embed="rId7"/>
            <a:stretch>
              <a:fillRect/>
            </a:stretch>
          </p:blipFill>
          <p:spPr>
            <a:xfrm>
              <a:off x="889310" y="232410"/>
              <a:ext cx="616345" cy="461009"/>
            </a:xfrm>
            <a:prstGeom prst="rect">
              <a:avLst/>
            </a:prstGeom>
            <a:noFill/>
            <a:ln w="9525">
              <a:noFill/>
            </a:ln>
          </p:spPr>
        </p:pic>
        <p:pic>
          <p:nvPicPr>
            <p:cNvPr id="8" name="图片 8"/>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2809240" y="2367915"/>
            <a:ext cx="1413510" cy="2452370"/>
          </a:xfrm>
          <a:prstGeom prst="rect">
            <a:avLst/>
          </a:prstGeom>
          <a:noFill/>
        </p:spPr>
        <p:txBody>
          <a:bodyPr vert="eaVert" wrap="square" rtlCol="0">
            <a:spAutoFit/>
          </a:bodyPr>
          <a:lstStyle/>
          <a:p>
            <a:pPr algn="dist"/>
            <a:r>
              <a:rPr lang="zh-CN" altLang="en-US" sz="8000" b="1" dirty="0">
                <a:solidFill>
                  <a:srgbClr val="0F4C82"/>
                </a:solidFill>
                <a:latin typeface="思源黑体 Bold" panose="020B0800000000000000" charset="-122"/>
                <a:ea typeface="思源黑体 Bold" panose="020B0800000000000000" charset="-122"/>
                <a:cs typeface="思源黑体 Bold" panose="020B0800000000000000" charset="-122"/>
              </a:rPr>
              <a:t>目录</a:t>
            </a:r>
            <a:endParaRPr lang="zh-CN" altLang="en-US" sz="8000" b="1" dirty="0">
              <a:solidFill>
                <a:srgbClr val="0F4C82"/>
              </a:solidFill>
              <a:latin typeface="思源黑体 Bold" panose="020B0800000000000000" charset="-122"/>
              <a:ea typeface="思源黑体 Bold" panose="020B0800000000000000" charset="-122"/>
              <a:cs typeface="思源黑体 Bold" panose="020B0800000000000000" charset="-122"/>
            </a:endParaRPr>
          </a:p>
        </p:txBody>
      </p:sp>
      <p:sp>
        <p:nvSpPr>
          <p:cNvPr id="2" name="文本框 1"/>
          <p:cNvSpPr txBox="1"/>
          <p:nvPr/>
        </p:nvSpPr>
        <p:spPr>
          <a:xfrm>
            <a:off x="5814060" y="1970405"/>
            <a:ext cx="2927350" cy="584775"/>
          </a:xfrm>
          <a:prstGeom prst="rect">
            <a:avLst/>
          </a:prstGeom>
          <a:noFill/>
        </p:spPr>
        <p:txBody>
          <a:bodyPr wrap="square" rtlCol="0">
            <a:spAutoFit/>
          </a:bodyPr>
          <a:lstStyle/>
          <a:p>
            <a:pPr lvl="0" algn="dist">
              <a:buClrTx/>
              <a:buSzTx/>
              <a:buFontTx/>
            </a:pPr>
            <a:r>
              <a:rPr lang="en-US" altLang="zh-CN"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rPr>
              <a:t>01</a:t>
            </a:r>
            <a:r>
              <a:rPr lang="zh-CN" altLang="en-US"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rPr>
              <a:t>、项目背景</a:t>
            </a:r>
            <a:endParaRPr lang="zh-CN" altLang="en-US"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5814060" y="2883535"/>
            <a:ext cx="2927350" cy="583565"/>
          </a:xfrm>
          <a:prstGeom prst="rect">
            <a:avLst/>
          </a:prstGeom>
          <a:noFill/>
        </p:spPr>
        <p:txBody>
          <a:bodyPr wrap="square" rtlCol="0">
            <a:spAutoFit/>
          </a:bodyPr>
          <a:lstStyle/>
          <a:p>
            <a:pPr lvl="0" algn="dist">
              <a:buClrTx/>
              <a:buSzTx/>
              <a:buFontTx/>
            </a:pPr>
            <a:r>
              <a:rPr lang="en-US" altLang="zh-CN"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rPr>
              <a:t>02</a:t>
            </a:r>
            <a:r>
              <a:rPr lang="zh-CN" altLang="en-US"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rPr>
              <a:t>、设计思路</a:t>
            </a:r>
            <a:endParaRPr lang="zh-CN" altLang="en-US"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5" name="文本框 4"/>
          <p:cNvSpPr txBox="1"/>
          <p:nvPr/>
        </p:nvSpPr>
        <p:spPr>
          <a:xfrm>
            <a:off x="5814060" y="3796665"/>
            <a:ext cx="2927350" cy="583565"/>
          </a:xfrm>
          <a:prstGeom prst="rect">
            <a:avLst/>
          </a:prstGeom>
          <a:noFill/>
        </p:spPr>
        <p:txBody>
          <a:bodyPr wrap="square" rtlCol="0">
            <a:spAutoFit/>
          </a:bodyPr>
          <a:lstStyle/>
          <a:p>
            <a:pPr lvl="0" algn="dist">
              <a:buClrTx/>
              <a:buSzTx/>
              <a:buFontTx/>
            </a:pPr>
            <a:r>
              <a:rPr lang="en-US" altLang="zh-CN"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rPr>
              <a:t>03</a:t>
            </a:r>
            <a:r>
              <a:rPr lang="zh-CN" altLang="en-US"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rPr>
              <a:t>、完成情况</a:t>
            </a:r>
            <a:endParaRPr lang="zh-CN" altLang="en-US"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6" name="文本框 5"/>
          <p:cNvSpPr txBox="1"/>
          <p:nvPr/>
        </p:nvSpPr>
        <p:spPr>
          <a:xfrm>
            <a:off x="5814060" y="4709795"/>
            <a:ext cx="2927350" cy="583565"/>
          </a:xfrm>
          <a:prstGeom prst="rect">
            <a:avLst/>
          </a:prstGeom>
          <a:noFill/>
        </p:spPr>
        <p:txBody>
          <a:bodyPr wrap="square" rtlCol="0">
            <a:spAutoFit/>
          </a:bodyPr>
          <a:lstStyle/>
          <a:p>
            <a:pPr lvl="0" algn="dist">
              <a:buClrTx/>
              <a:buSzTx/>
              <a:buFontTx/>
            </a:pPr>
            <a:r>
              <a:rPr lang="en-US" altLang="zh-CN"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rPr>
              <a:t>04</a:t>
            </a:r>
            <a:r>
              <a:rPr lang="zh-CN" altLang="en-US"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rPr>
              <a:t>、特色创新</a:t>
            </a:r>
            <a:endParaRPr lang="zh-CN" altLang="en-US" sz="32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9" name="文本框 8"/>
          <p:cNvSpPr txBox="1"/>
          <p:nvPr/>
        </p:nvSpPr>
        <p:spPr>
          <a:xfrm>
            <a:off x="4234180" y="2649855"/>
            <a:ext cx="428625" cy="2167890"/>
          </a:xfrm>
          <a:prstGeom prst="rect">
            <a:avLst/>
          </a:prstGeom>
          <a:noFill/>
        </p:spPr>
        <p:txBody>
          <a:bodyPr vert="eaVert" wrap="square" rtlCol="0">
            <a:spAutoFit/>
          </a:bodyPr>
          <a:lstStyle/>
          <a:p>
            <a:pPr algn="dist"/>
            <a:r>
              <a:rPr lang="en-US" altLang="zh-CN" sz="1600" dirty="0">
                <a:solidFill>
                  <a:srgbClr val="0F4C82"/>
                </a:solidFill>
                <a:latin typeface="思源黑体 Regular" panose="020B0500000000000000" charset="-122"/>
                <a:ea typeface="思源黑体 Regular" panose="020B0500000000000000" charset="-122"/>
                <a:cs typeface="思源黑体 Regular" panose="020B0500000000000000" charset="-122"/>
              </a:rPr>
              <a:t>CONTENT</a:t>
            </a:r>
            <a:endParaRPr lang="en-US" altLang="zh-CN" sz="1600" dirty="0">
              <a:solidFill>
                <a:srgbClr val="0F4C82"/>
              </a:solidFill>
              <a:latin typeface="思源黑体 Regular" panose="020B0500000000000000" charset="-122"/>
              <a:ea typeface="思源黑体 Regular" panose="020B0500000000000000" charset="-122"/>
              <a:cs typeface="思源黑体 Regular" panose="020B0500000000000000" charset="-122"/>
            </a:endParaRPr>
          </a:p>
        </p:txBody>
      </p:sp>
      <p:grpSp>
        <p:nvGrpSpPr>
          <p:cNvPr id="4" name="组合 3"/>
          <p:cNvGrpSpPr/>
          <p:nvPr/>
        </p:nvGrpSpPr>
        <p:grpSpPr>
          <a:xfrm>
            <a:off x="8251622" y="-80963"/>
            <a:ext cx="3944823" cy="870585"/>
            <a:chOff x="218930" y="27621"/>
            <a:chExt cx="3944823" cy="870585"/>
          </a:xfrm>
        </p:grpSpPr>
        <p:pic>
          <p:nvPicPr>
            <p:cNvPr id="8" name="图片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0" name="Picture 3"/>
            <p:cNvPicPr>
              <a:picLocks noChangeAspect="1"/>
            </p:cNvPicPr>
            <p:nvPr/>
          </p:nvPicPr>
          <p:blipFill>
            <a:blip r:embed="rId5"/>
            <a:stretch>
              <a:fillRect/>
            </a:stretch>
          </p:blipFill>
          <p:spPr>
            <a:xfrm>
              <a:off x="889310" y="232410"/>
              <a:ext cx="616345" cy="461009"/>
            </a:xfrm>
            <a:prstGeom prst="rect">
              <a:avLst/>
            </a:prstGeom>
            <a:noFill/>
            <a:ln w="9525">
              <a:noFill/>
            </a:ln>
          </p:spPr>
        </p:pic>
        <p:pic>
          <p:nvPicPr>
            <p:cNvPr id="12" name="图片 8"/>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1508105"/>
          </a:xfrm>
          <a:prstGeom prst="rect">
            <a:avLst/>
          </a:prstGeom>
          <a:noFill/>
        </p:spPr>
        <p:txBody>
          <a:bodyPr wrap="square" rtlCol="0">
            <a:spAutoFit/>
          </a:bodyPr>
          <a:lstStyle/>
          <a:p>
            <a:pPr marL="0" indent="0" algn="l" latinLnBrk="1">
              <a:buNone/>
            </a:pPr>
            <a:r>
              <a:rPr lang="en-US" altLang="zh-CN" sz="2400" b="1" dirty="0"/>
              <a:t>5</a:t>
            </a:r>
            <a:r>
              <a:rPr lang="zh-CN" altLang="en-US" sz="2400" b="1" dirty="0"/>
              <a:t>、正则表达式搜索（</a:t>
            </a:r>
            <a:r>
              <a:rPr lang="zh-CN" altLang="en-US" sz="2400" b="1" dirty="0">
                <a:solidFill>
                  <a:srgbClr val="333333"/>
                </a:solidFill>
                <a:effectLst/>
                <a:latin typeface="Helvetica Neue"/>
              </a:rPr>
              <a:t>正则表达式用于匹配和操作文本，由一系列字符和特殊字符组成</a:t>
            </a:r>
            <a:r>
              <a:rPr lang="zh-CN" altLang="en-US" sz="2400" b="1" dirty="0"/>
              <a:t>）</a:t>
            </a:r>
            <a:endParaRPr lang="en-US" altLang="zh-CN" sz="2400" b="1" i="0" dirty="0">
              <a:solidFill>
                <a:srgbClr val="24292F"/>
              </a:solidFill>
              <a:effectLst/>
              <a:latin typeface="-apple-system"/>
            </a:endParaRPr>
          </a:p>
          <a:p>
            <a:pPr marL="0" indent="0">
              <a:buNone/>
            </a:pPr>
            <a:r>
              <a:rPr lang="en-US" altLang="zh-CN" sz="2400" b="1" dirty="0">
                <a:solidFill>
                  <a:srgbClr val="24292F"/>
                </a:solidFill>
                <a:latin typeface="-apple-system"/>
              </a:rPr>
              <a:t>2</a:t>
            </a:r>
            <a:r>
              <a:rPr lang="zh-CN" altLang="en-US" sz="2400" b="1" dirty="0">
                <a:solidFill>
                  <a:srgbClr val="24292F"/>
                </a:solidFill>
                <a:latin typeface="-apple-system"/>
              </a:rPr>
              <a:t>）使用正则表达式进行搜索（如图</a:t>
            </a:r>
            <a:r>
              <a:rPr lang="en-US" altLang="zh-CN" sz="2400" b="1" dirty="0">
                <a:solidFill>
                  <a:srgbClr val="24292F"/>
                </a:solidFill>
                <a:latin typeface="-apple-system"/>
              </a:rPr>
              <a:t>4.1.13</a:t>
            </a:r>
            <a:r>
              <a:rPr lang="zh-CN" altLang="en-US" sz="2400" b="1" dirty="0">
                <a:solidFill>
                  <a:srgbClr val="24292F"/>
                </a:solidFill>
                <a:latin typeface="-apple-system"/>
              </a:rPr>
              <a:t>及</a:t>
            </a:r>
            <a:r>
              <a:rPr lang="en-US" altLang="zh-CN" sz="2400" b="1" dirty="0">
                <a:solidFill>
                  <a:srgbClr val="24292F"/>
                </a:solidFill>
                <a:latin typeface="-apple-system"/>
              </a:rPr>
              <a:t>4.1.14</a:t>
            </a:r>
            <a:r>
              <a:rPr lang="zh-CN" altLang="en-US" sz="2400" b="1" dirty="0">
                <a:solidFill>
                  <a:srgbClr val="24292F"/>
                </a:solidFill>
                <a:latin typeface="-apple-system"/>
              </a:rPr>
              <a:t>）</a:t>
            </a:r>
            <a:endParaRPr lang="en-US" altLang="zh-CN" sz="2400" b="1" dirty="0">
              <a:solidFill>
                <a:srgbClr val="24292F"/>
              </a:solidFill>
              <a:latin typeface="-apple-system"/>
            </a:endParaRPr>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5770880" cy="706755"/>
          </a:xfrm>
          <a:prstGeom prst="rect">
            <a:avLst/>
          </a:prstGeom>
          <a:noFill/>
        </p:spPr>
        <p:txBody>
          <a:bodyPr wrap="none" rtlCol="0">
            <a:spAutoFit/>
          </a:bodyPr>
          <a:lstStyle/>
          <a:p>
            <a:r>
              <a:rPr lang="zh-CN" altLang="en-US" sz="4000" b="1" dirty="0"/>
              <a:t>一、以文件名为索引搜索</a:t>
            </a:r>
            <a:endParaRPr lang="zh-CN" altLang="en-US" sz="2000" b="1" dirty="0">
              <a:ea typeface="思源黑体 Regular" panose="020B0500000000000000"/>
            </a:endParaRPr>
          </a:p>
        </p:txBody>
      </p:sp>
      <p:sp>
        <p:nvSpPr>
          <p:cNvPr id="4" name="文本框 3"/>
          <p:cNvSpPr txBox="1"/>
          <p:nvPr/>
        </p:nvSpPr>
        <p:spPr>
          <a:xfrm>
            <a:off x="6763562" y="2961681"/>
            <a:ext cx="5341353" cy="934637"/>
          </a:xfrm>
          <a:prstGeom prst="rect">
            <a:avLst/>
          </a:prstGeom>
          <a:noFill/>
        </p:spPr>
        <p:txBody>
          <a:bodyPr wrap="square" rtlCol="0">
            <a:spAutoFit/>
          </a:bodyPr>
          <a:lstStyle/>
          <a:p>
            <a:r>
              <a:rPr lang="zh-CN" altLang="en-US" b="1" i="1" dirty="0">
                <a:solidFill>
                  <a:srgbClr val="333333"/>
                </a:solidFill>
                <a:effectLst/>
                <a:latin typeface="SFMono-Regular"/>
              </a:rPr>
              <a:t>注：</a:t>
            </a:r>
            <a:r>
              <a:rPr lang="en-US" altLang="zh-CN" b="1" i="1" dirty="0">
                <a:solidFill>
                  <a:srgbClr val="333333"/>
                </a:solidFill>
                <a:effectLst/>
                <a:latin typeface="SFMono-Regular"/>
              </a:rPr>
              <a:t>+</a:t>
            </a:r>
            <a:r>
              <a:rPr lang="zh-CN" altLang="en-US" b="0" i="1" dirty="0">
                <a:solidFill>
                  <a:srgbClr val="333333"/>
                </a:solidFill>
                <a:effectLst/>
                <a:latin typeface="Helvetica Neue"/>
              </a:rPr>
              <a:t> 号代表前面的字符必须至少出现一次（</a:t>
            </a:r>
            <a:r>
              <a:rPr lang="en-US" altLang="zh-CN" b="0" i="1" dirty="0">
                <a:solidFill>
                  <a:srgbClr val="333333"/>
                </a:solidFill>
                <a:effectLst/>
                <a:latin typeface="Helvetica Neue"/>
              </a:rPr>
              <a:t>1</a:t>
            </a:r>
            <a:r>
              <a:rPr lang="zh-CN" altLang="en-US" b="0" i="1" dirty="0">
                <a:solidFill>
                  <a:srgbClr val="333333"/>
                </a:solidFill>
                <a:effectLst/>
                <a:latin typeface="Helvetica Neue"/>
              </a:rPr>
              <a:t>次或多次）</a:t>
            </a:r>
            <a:endParaRPr lang="en-US" altLang="zh-CN" b="0" i="1" dirty="0">
              <a:solidFill>
                <a:srgbClr val="24292F"/>
              </a:solidFill>
              <a:effectLst/>
              <a:latin typeface="-apple-system"/>
            </a:endParaRPr>
          </a:p>
          <a:p>
            <a:endParaRPr lang="zh-CN" altLang="en-US" dirty="0"/>
          </a:p>
        </p:txBody>
      </p:sp>
      <p:sp>
        <p:nvSpPr>
          <p:cNvPr id="5" name="文本框 4"/>
          <p:cNvSpPr txBox="1"/>
          <p:nvPr/>
        </p:nvSpPr>
        <p:spPr>
          <a:xfrm>
            <a:off x="318628" y="4809014"/>
            <a:ext cx="6256561" cy="923330"/>
          </a:xfrm>
          <a:prstGeom prst="rect">
            <a:avLst/>
          </a:prstGeom>
          <a:noFill/>
        </p:spPr>
        <p:txBody>
          <a:bodyPr wrap="square" rtlCol="0">
            <a:spAutoFit/>
          </a:bodyPr>
          <a:lstStyle/>
          <a:p>
            <a:r>
              <a:rPr lang="zh-CN" altLang="en-US" b="1" i="1" dirty="0">
                <a:solidFill>
                  <a:srgbClr val="333333"/>
                </a:solidFill>
                <a:effectLst/>
                <a:latin typeface="SFMono-Regular"/>
              </a:rPr>
              <a:t>注：*</a:t>
            </a:r>
            <a:r>
              <a:rPr lang="zh-CN" altLang="en-US" b="0" i="1" dirty="0">
                <a:solidFill>
                  <a:srgbClr val="333333"/>
                </a:solidFill>
                <a:effectLst/>
                <a:latin typeface="Helvetica Neue"/>
              </a:rPr>
              <a:t> 号代表前面的字符可以不出现，也可以出现一次或者多次（</a:t>
            </a:r>
            <a:r>
              <a:rPr lang="en-US" altLang="zh-CN" b="0" i="1" dirty="0">
                <a:solidFill>
                  <a:srgbClr val="333333"/>
                </a:solidFill>
                <a:effectLst/>
                <a:latin typeface="Helvetica Neue"/>
              </a:rPr>
              <a:t>0</a:t>
            </a:r>
            <a:r>
              <a:rPr lang="zh-CN" altLang="en-US" b="0" i="1" dirty="0">
                <a:solidFill>
                  <a:srgbClr val="333333"/>
                </a:solidFill>
                <a:effectLst/>
                <a:latin typeface="Helvetica Neue"/>
              </a:rPr>
              <a:t>次、或</a:t>
            </a:r>
            <a:r>
              <a:rPr lang="en-US" altLang="zh-CN" b="0" i="1" dirty="0">
                <a:solidFill>
                  <a:srgbClr val="333333"/>
                </a:solidFill>
                <a:effectLst/>
                <a:latin typeface="Helvetica Neue"/>
              </a:rPr>
              <a:t>1</a:t>
            </a:r>
            <a:r>
              <a:rPr lang="zh-CN" altLang="en-US" b="0" i="1" dirty="0">
                <a:solidFill>
                  <a:srgbClr val="333333"/>
                </a:solidFill>
                <a:effectLst/>
                <a:latin typeface="Helvetica Neue"/>
              </a:rPr>
              <a:t>次、或多次）</a:t>
            </a:r>
            <a:endParaRPr lang="en-US" altLang="zh-CN" dirty="0">
              <a:solidFill>
                <a:srgbClr val="24292F"/>
              </a:solidFill>
              <a:latin typeface="-apple-system"/>
            </a:endParaRPr>
          </a:p>
          <a:p>
            <a:endParaRPr lang="zh-CN" altLang="en-US" dirty="0"/>
          </a:p>
        </p:txBody>
      </p:sp>
      <p:pic>
        <p:nvPicPr>
          <p:cNvPr id="6" name="图片 5" descr="图形用户界面, 文本, 应用程序, 电子邮件&#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09" y="2757640"/>
            <a:ext cx="5863480" cy="1225541"/>
          </a:xfrm>
          <a:prstGeom prst="rect">
            <a:avLst/>
          </a:prstGeom>
        </p:spPr>
      </p:pic>
      <p:sp>
        <p:nvSpPr>
          <p:cNvPr id="8" name="文本框 7"/>
          <p:cNvSpPr txBox="1"/>
          <p:nvPr/>
        </p:nvSpPr>
        <p:spPr>
          <a:xfrm>
            <a:off x="2836625" y="3896318"/>
            <a:ext cx="1613647" cy="369332"/>
          </a:xfrm>
          <a:prstGeom prst="rect">
            <a:avLst/>
          </a:prstGeom>
          <a:noFill/>
        </p:spPr>
        <p:txBody>
          <a:bodyPr wrap="square" rtlCol="0">
            <a:spAutoFit/>
          </a:bodyPr>
          <a:lstStyle/>
          <a:p>
            <a:pPr algn="ctr"/>
            <a:r>
              <a:rPr lang="zh-CN" altLang="en-US" dirty="0"/>
              <a:t>图</a:t>
            </a:r>
            <a:r>
              <a:rPr lang="en-US" altLang="zh-CN" dirty="0"/>
              <a:t>4.1.13</a:t>
            </a:r>
            <a:endParaRPr lang="zh-CN" altLang="en-US" dirty="0"/>
          </a:p>
        </p:txBody>
      </p:sp>
      <p:pic>
        <p:nvPicPr>
          <p:cNvPr id="16" name="图片 15"/>
          <p:cNvPicPr>
            <a:picLocks noChangeAspect="1"/>
          </p:cNvPicPr>
          <p:nvPr/>
        </p:nvPicPr>
        <p:blipFill>
          <a:blip r:embed="rId4"/>
          <a:stretch>
            <a:fillRect/>
          </a:stretch>
        </p:blipFill>
        <p:spPr>
          <a:xfrm>
            <a:off x="6559477" y="4186561"/>
            <a:ext cx="5391410" cy="2168236"/>
          </a:xfrm>
          <a:prstGeom prst="rect">
            <a:avLst/>
          </a:prstGeom>
        </p:spPr>
      </p:pic>
      <p:sp>
        <p:nvSpPr>
          <p:cNvPr id="17" name="文本框 16"/>
          <p:cNvSpPr txBox="1"/>
          <p:nvPr/>
        </p:nvSpPr>
        <p:spPr>
          <a:xfrm>
            <a:off x="8627414" y="6460374"/>
            <a:ext cx="1613647" cy="369332"/>
          </a:xfrm>
          <a:prstGeom prst="rect">
            <a:avLst/>
          </a:prstGeom>
          <a:noFill/>
        </p:spPr>
        <p:txBody>
          <a:bodyPr wrap="square" rtlCol="0">
            <a:spAutoFit/>
          </a:bodyPr>
          <a:lstStyle/>
          <a:p>
            <a:pPr algn="ctr"/>
            <a:r>
              <a:rPr lang="zh-CN" altLang="en-US" dirty="0"/>
              <a:t>图</a:t>
            </a:r>
            <a:r>
              <a:rPr lang="en-US" altLang="zh-CN" dirty="0"/>
              <a:t>4.1.14</a:t>
            </a:r>
            <a:endParaRPr lang="zh-CN" altLang="en-US" dirty="0"/>
          </a:p>
        </p:txBody>
      </p:sp>
      <p:grpSp>
        <p:nvGrpSpPr>
          <p:cNvPr id="9" name="组合 8"/>
          <p:cNvGrpSpPr/>
          <p:nvPr/>
        </p:nvGrpSpPr>
        <p:grpSpPr>
          <a:xfrm>
            <a:off x="8251622" y="-80963"/>
            <a:ext cx="3944823" cy="870585"/>
            <a:chOff x="218930" y="27621"/>
            <a:chExt cx="3944823" cy="870585"/>
          </a:xfrm>
        </p:grpSpPr>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p:cNvPicPr>
              <a:picLocks noChangeAspect="1"/>
            </p:cNvPicPr>
            <p:nvPr/>
          </p:nvPicPr>
          <p:blipFill>
            <a:blip r:embed="rId7"/>
            <a:stretch>
              <a:fillRect/>
            </a:stretch>
          </p:blipFill>
          <p:spPr>
            <a:xfrm>
              <a:off x="889310" y="232410"/>
              <a:ext cx="616345" cy="461009"/>
            </a:xfrm>
            <a:prstGeom prst="rect">
              <a:avLst/>
            </a:prstGeom>
            <a:noFill/>
            <a:ln w="9525">
              <a:noFill/>
            </a:ln>
          </p:spPr>
        </p:pic>
        <p:pic>
          <p:nvPicPr>
            <p:cNvPr id="13" name="图片 8"/>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1876425"/>
          </a:xfrm>
          <a:prstGeom prst="rect">
            <a:avLst/>
          </a:prstGeom>
          <a:noFill/>
        </p:spPr>
        <p:txBody>
          <a:bodyPr wrap="square" rtlCol="0">
            <a:spAutoFit/>
          </a:bodyPr>
          <a:lstStyle/>
          <a:p>
            <a:pPr marL="0" indent="0">
              <a:buNone/>
            </a:pPr>
            <a:r>
              <a:rPr lang="en-US" altLang="zh-CN" sz="2400" b="1" dirty="0"/>
              <a:t>1</a:t>
            </a:r>
            <a:r>
              <a:rPr lang="zh-CN" altLang="en-US" sz="2400" b="1" dirty="0"/>
              <a:t>、搜索内容记忆及自动补全功能（如图</a:t>
            </a:r>
            <a:r>
              <a:rPr lang="en-US" altLang="zh-CN" sz="2400" b="1" dirty="0"/>
              <a:t>4.2.1</a:t>
            </a:r>
            <a:r>
              <a:rPr lang="zh-CN" altLang="en-US" sz="2400" b="1" dirty="0"/>
              <a:t>）</a:t>
            </a:r>
            <a:endParaRPr lang="en-US" altLang="zh-CN" sz="2400" b="1" dirty="0"/>
          </a:p>
          <a:p>
            <a:pPr marL="0" indent="0">
              <a:buNone/>
            </a:pPr>
            <a:endParaRPr lang="en-US" altLang="zh-CN" sz="2400" b="1" dirty="0"/>
          </a:p>
          <a:p>
            <a:pPr marL="0" indent="0">
              <a:buNone/>
            </a:pPr>
            <a:endParaRPr lang="en-US" altLang="zh-CN" sz="2400" b="1" dirty="0"/>
          </a:p>
          <a:p>
            <a:pPr marL="0" indent="0">
              <a:buNone/>
            </a:pPr>
            <a:r>
              <a:rPr lang="en-US" altLang="zh-CN" sz="2400" b="1" dirty="0"/>
              <a:t>2</a:t>
            </a:r>
            <a:r>
              <a:rPr lang="zh-CN" altLang="en-US" sz="2400" b="1" dirty="0"/>
              <a:t>、内容展示前瞻，包含搜索关键词的前后一段</a:t>
            </a:r>
            <a:r>
              <a:rPr lang="zh-CN" altLang="en-US" sz="2400" b="1" dirty="0"/>
              <a:t>内容（如图</a:t>
            </a:r>
            <a:r>
              <a:rPr lang="en-US" altLang="zh-CN" sz="2400" b="1" dirty="0"/>
              <a:t>4.2.2</a:t>
            </a:r>
            <a:r>
              <a:rPr lang="zh-CN" altLang="en-US" sz="2400" b="1" dirty="0"/>
              <a:t>）</a:t>
            </a:r>
            <a:r>
              <a:rPr lang="en-US" altLang="zh-CN" sz="2400" b="1" dirty="0"/>
              <a:t>    </a:t>
            </a:r>
            <a:endParaRPr lang="zh-CN" altLang="en-US" sz="2400" b="1" dirty="0"/>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9403536" cy="707886"/>
          </a:xfrm>
          <a:prstGeom prst="rect">
            <a:avLst/>
          </a:prstGeom>
          <a:noFill/>
        </p:spPr>
        <p:txBody>
          <a:bodyPr wrap="none" rtlCol="0">
            <a:spAutoFit/>
          </a:bodyPr>
          <a:lstStyle/>
          <a:p>
            <a:r>
              <a:rPr lang="zh-CN" altLang="en-US" sz="4000" b="1" dirty="0"/>
              <a:t>二、以文件内容为索引搜索（</a:t>
            </a:r>
            <a:r>
              <a:rPr lang="en-US" altLang="zh-CN" sz="4000" b="1" dirty="0"/>
              <a:t>KMP</a:t>
            </a:r>
            <a:r>
              <a:rPr lang="zh-CN" altLang="en-US" sz="4000" b="1" dirty="0"/>
              <a:t>算法）</a:t>
            </a:r>
            <a:endParaRPr lang="zh-CN" altLang="en-US" sz="1100" b="1" dirty="0">
              <a:ea typeface="思源黑体 Regular" panose="020B0500000000000000"/>
            </a:endParaRPr>
          </a:p>
        </p:txBody>
      </p:sp>
      <p:pic>
        <p:nvPicPr>
          <p:cNvPr id="12" name="图片 11"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556" y="1554622"/>
            <a:ext cx="3329940" cy="822960"/>
          </a:xfrm>
          <a:prstGeom prst="rect">
            <a:avLst/>
          </a:prstGeom>
        </p:spPr>
      </p:pic>
      <p:pic>
        <p:nvPicPr>
          <p:cNvPr id="13" name="图片 12"/>
          <p:cNvPicPr>
            <a:picLocks noChangeAspect="1"/>
          </p:cNvPicPr>
          <p:nvPr/>
        </p:nvPicPr>
        <p:blipFill>
          <a:blip r:embed="rId4"/>
          <a:stretch>
            <a:fillRect/>
          </a:stretch>
        </p:blipFill>
        <p:spPr>
          <a:xfrm>
            <a:off x="800723" y="3106396"/>
            <a:ext cx="8226907" cy="3182531"/>
          </a:xfrm>
          <a:prstGeom prst="rect">
            <a:avLst/>
          </a:prstGeom>
        </p:spPr>
      </p:pic>
      <p:sp>
        <p:nvSpPr>
          <p:cNvPr id="14" name="文本框 13"/>
          <p:cNvSpPr txBox="1"/>
          <p:nvPr/>
        </p:nvSpPr>
        <p:spPr>
          <a:xfrm>
            <a:off x="8847702" y="2452498"/>
            <a:ext cx="1613647" cy="369332"/>
          </a:xfrm>
          <a:prstGeom prst="rect">
            <a:avLst/>
          </a:prstGeom>
          <a:noFill/>
        </p:spPr>
        <p:txBody>
          <a:bodyPr wrap="square" rtlCol="0">
            <a:spAutoFit/>
          </a:bodyPr>
          <a:lstStyle/>
          <a:p>
            <a:pPr algn="ctr"/>
            <a:r>
              <a:rPr lang="zh-CN" altLang="en-US" dirty="0"/>
              <a:t>图</a:t>
            </a:r>
            <a:r>
              <a:rPr lang="en-US" altLang="zh-CN" dirty="0"/>
              <a:t>4.2.1</a:t>
            </a:r>
            <a:endParaRPr lang="zh-CN" altLang="en-US" dirty="0"/>
          </a:p>
        </p:txBody>
      </p:sp>
      <p:sp>
        <p:nvSpPr>
          <p:cNvPr id="15" name="文本框 14"/>
          <p:cNvSpPr txBox="1"/>
          <p:nvPr/>
        </p:nvSpPr>
        <p:spPr>
          <a:xfrm>
            <a:off x="4107354" y="6288927"/>
            <a:ext cx="1613647" cy="369332"/>
          </a:xfrm>
          <a:prstGeom prst="rect">
            <a:avLst/>
          </a:prstGeom>
          <a:noFill/>
        </p:spPr>
        <p:txBody>
          <a:bodyPr wrap="square" rtlCol="0">
            <a:spAutoFit/>
          </a:bodyPr>
          <a:lstStyle/>
          <a:p>
            <a:pPr algn="ctr"/>
            <a:r>
              <a:rPr lang="zh-CN" altLang="en-US" dirty="0"/>
              <a:t>图</a:t>
            </a:r>
            <a:r>
              <a:rPr lang="en-US" altLang="zh-CN" dirty="0"/>
              <a:t>4.2.2</a:t>
            </a:r>
            <a:endParaRPr lang="zh-CN" altLang="en-US" dirty="0"/>
          </a:p>
        </p:txBody>
      </p:sp>
      <p:grpSp>
        <p:nvGrpSpPr>
          <p:cNvPr id="4" name="组合 3"/>
          <p:cNvGrpSpPr/>
          <p:nvPr/>
        </p:nvGrpSpPr>
        <p:grpSpPr>
          <a:xfrm>
            <a:off x="8247177" y="-80963"/>
            <a:ext cx="3944823" cy="870585"/>
            <a:chOff x="218930" y="27621"/>
            <a:chExt cx="3944823" cy="870585"/>
          </a:xfrm>
        </p:grpSpPr>
        <p:pic>
          <p:nvPicPr>
            <p:cNvPr id="5" name="图片 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p:cNvPicPr>
              <a:picLocks noChangeAspect="1"/>
            </p:cNvPicPr>
            <p:nvPr/>
          </p:nvPicPr>
          <p:blipFill>
            <a:blip r:embed="rId7"/>
            <a:stretch>
              <a:fillRect/>
            </a:stretch>
          </p:blipFill>
          <p:spPr>
            <a:xfrm>
              <a:off x="889310" y="232410"/>
              <a:ext cx="616345" cy="461009"/>
            </a:xfrm>
            <a:prstGeom prst="rect">
              <a:avLst/>
            </a:prstGeom>
            <a:noFill/>
            <a:ln w="9525">
              <a:noFill/>
            </a:ln>
          </p:spPr>
        </p:pic>
        <p:pic>
          <p:nvPicPr>
            <p:cNvPr id="8" name="图片 8"/>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9" name="图片 8"/>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 name="组合 1"/>
          <p:cNvGrpSpPr/>
          <p:nvPr/>
        </p:nvGrpSpPr>
        <p:grpSpPr>
          <a:xfrm>
            <a:off x="8251622" y="-80963"/>
            <a:ext cx="3944823" cy="870585"/>
            <a:chOff x="218930" y="27621"/>
            <a:chExt cx="3944823" cy="870585"/>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5" name="Picture 3"/>
            <p:cNvPicPr>
              <a:picLocks noChangeAspect="1"/>
            </p:cNvPicPr>
            <p:nvPr/>
          </p:nvPicPr>
          <p:blipFill>
            <a:blip r:embed="rId5"/>
            <a:stretch>
              <a:fillRect/>
            </a:stretch>
          </p:blipFill>
          <p:spPr>
            <a:xfrm>
              <a:off x="889310" y="232410"/>
              <a:ext cx="616345" cy="461009"/>
            </a:xfrm>
            <a:prstGeom prst="rect">
              <a:avLst/>
            </a:prstGeom>
            <a:noFill/>
            <a:ln w="9525">
              <a:noFill/>
            </a:ln>
          </p:spPr>
        </p:pic>
        <p:pic>
          <p:nvPicPr>
            <p:cNvPr id="6" name="图片 8"/>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8" name="图片 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pic>
        <p:nvPicPr>
          <p:cNvPr id="9" name="图片 8"/>
          <p:cNvPicPr>
            <a:picLocks noChangeAspect="1"/>
          </p:cNvPicPr>
          <p:nvPr/>
        </p:nvPicPr>
        <p:blipFill>
          <a:blip r:embed="rId10"/>
          <a:stretch>
            <a:fillRect/>
          </a:stretch>
        </p:blipFill>
        <p:spPr>
          <a:xfrm>
            <a:off x="39370" y="708660"/>
            <a:ext cx="10009505" cy="6090285"/>
          </a:xfrm>
          <a:prstGeom prst="rect">
            <a:avLst/>
          </a:prstGeom>
        </p:spPr>
      </p:pic>
    </p:spTree>
    <p:custDataLst>
      <p:tags r:id="rId1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491706" y="879434"/>
            <a:ext cx="5936240" cy="707886"/>
          </a:xfrm>
          <a:prstGeom prst="rect">
            <a:avLst/>
          </a:prstGeom>
          <a:noFill/>
        </p:spPr>
        <p:txBody>
          <a:bodyPr wrap="none" rtlCol="0">
            <a:spAutoFit/>
          </a:bodyPr>
          <a:lstStyle/>
          <a:p>
            <a:r>
              <a:rPr lang="zh-CN" altLang="en-US" sz="4000" b="1" dirty="0"/>
              <a:t>三、</a:t>
            </a:r>
            <a:r>
              <a:rPr lang="zh-CN" altLang="en-US" sz="4000" b="1" i="0" dirty="0">
                <a:solidFill>
                  <a:srgbClr val="24292F"/>
                </a:solidFill>
                <a:effectLst/>
                <a:latin typeface="-apple-system"/>
              </a:rPr>
              <a:t>关键词上下跳转技术</a:t>
            </a:r>
            <a:endParaRPr lang="zh-CN" altLang="en-US" sz="100" b="1" dirty="0">
              <a:ea typeface="思源黑体 Regular" panose="020B0500000000000000"/>
            </a:endParaRPr>
          </a:p>
        </p:txBody>
      </p:sp>
      <p:sp>
        <p:nvSpPr>
          <p:cNvPr id="18" name="文本框 17"/>
          <p:cNvSpPr txBox="1"/>
          <p:nvPr/>
        </p:nvSpPr>
        <p:spPr>
          <a:xfrm>
            <a:off x="772668" y="4142232"/>
            <a:ext cx="184731" cy="369332"/>
          </a:xfrm>
          <a:prstGeom prst="rect">
            <a:avLst/>
          </a:prstGeom>
          <a:noFill/>
        </p:spPr>
        <p:txBody>
          <a:bodyPr wrap="none" rtlCol="0">
            <a:spAutoFit/>
          </a:bodyPr>
          <a:lstStyle/>
          <a:p>
            <a:endParaRPr lang="zh-CN" altLang="en-US" dirty="0"/>
          </a:p>
        </p:txBody>
      </p:sp>
      <p:sp>
        <p:nvSpPr>
          <p:cNvPr id="19" name="文本框 18"/>
          <p:cNvSpPr txBox="1"/>
          <p:nvPr/>
        </p:nvSpPr>
        <p:spPr>
          <a:xfrm>
            <a:off x="772668" y="1794871"/>
            <a:ext cx="11185090" cy="1200329"/>
          </a:xfrm>
          <a:prstGeom prst="rect">
            <a:avLst/>
          </a:prstGeom>
          <a:noFill/>
        </p:spPr>
        <p:txBody>
          <a:bodyPr wrap="square" rtlCol="0">
            <a:spAutoFit/>
          </a:bodyPr>
          <a:lstStyle/>
          <a:p>
            <a:r>
              <a:rPr lang="zh-CN" altLang="en-US" sz="2400" b="1" dirty="0"/>
              <a:t>该项目还实现了关键词跳转技术，通常，文本内容会包含多个目标字词，当目标词在文本中多次出现，计算机会将关键字词的下标存在一个</a:t>
            </a:r>
            <a:r>
              <a:rPr lang="en-US" altLang="zh-CN" sz="2400" b="1" dirty="0"/>
              <a:t>Vector&lt;int&gt;</a:t>
            </a:r>
            <a:r>
              <a:rPr lang="zh-CN" altLang="en-US" sz="2400" b="1" dirty="0"/>
              <a:t>容器中，并且可以通过下方的两个按钮进行跳转。（按钮如图）</a:t>
            </a:r>
            <a:endParaRPr lang="zh-CN" altLang="en-US" sz="2400" b="1" dirty="0"/>
          </a:p>
        </p:txBody>
      </p:sp>
      <p:pic>
        <p:nvPicPr>
          <p:cNvPr id="22" name="图片 21"/>
          <p:cNvPicPr>
            <a:picLocks noChangeAspect="1"/>
          </p:cNvPicPr>
          <p:nvPr/>
        </p:nvPicPr>
        <p:blipFill>
          <a:blip r:embed="rId3"/>
          <a:stretch>
            <a:fillRect/>
          </a:stretch>
        </p:blipFill>
        <p:spPr>
          <a:xfrm>
            <a:off x="3168774" y="3002677"/>
            <a:ext cx="1738793" cy="437655"/>
          </a:xfrm>
          <a:prstGeom prst="rect">
            <a:avLst/>
          </a:prstGeom>
        </p:spPr>
      </p:pic>
      <p:pic>
        <p:nvPicPr>
          <p:cNvPr id="24" name="图片 23"/>
          <p:cNvPicPr>
            <a:picLocks noChangeAspect="1"/>
          </p:cNvPicPr>
          <p:nvPr/>
        </p:nvPicPr>
        <p:blipFill>
          <a:blip r:embed="rId4"/>
          <a:stretch>
            <a:fillRect/>
          </a:stretch>
        </p:blipFill>
        <p:spPr>
          <a:xfrm>
            <a:off x="7284435" y="3002677"/>
            <a:ext cx="1738793" cy="445132"/>
          </a:xfrm>
          <a:prstGeom prst="rect">
            <a:avLst/>
          </a:prstGeom>
        </p:spPr>
      </p:pic>
      <p:grpSp>
        <p:nvGrpSpPr>
          <p:cNvPr id="2" name="组合 1"/>
          <p:cNvGrpSpPr/>
          <p:nvPr/>
        </p:nvGrpSpPr>
        <p:grpSpPr>
          <a:xfrm>
            <a:off x="8251622" y="-80963"/>
            <a:ext cx="3944823" cy="870585"/>
            <a:chOff x="218930" y="27621"/>
            <a:chExt cx="3944823" cy="870585"/>
          </a:xfrm>
        </p:grpSpPr>
        <p:pic>
          <p:nvPicPr>
            <p:cNvPr id="4" name="图片 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5" name="Picture 3"/>
            <p:cNvPicPr>
              <a:picLocks noChangeAspect="1"/>
            </p:cNvPicPr>
            <p:nvPr/>
          </p:nvPicPr>
          <p:blipFill>
            <a:blip r:embed="rId7"/>
            <a:stretch>
              <a:fillRect/>
            </a:stretch>
          </p:blipFill>
          <p:spPr>
            <a:xfrm>
              <a:off x="889310" y="232410"/>
              <a:ext cx="616345" cy="461009"/>
            </a:xfrm>
            <a:prstGeom prst="rect">
              <a:avLst/>
            </a:prstGeom>
            <a:noFill/>
            <a:ln w="9525">
              <a:noFill/>
            </a:ln>
          </p:spPr>
        </p:pic>
        <p:pic>
          <p:nvPicPr>
            <p:cNvPr id="6" name="图片 8"/>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8" name="图片 7"/>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491706" y="879434"/>
            <a:ext cx="5936240" cy="707886"/>
          </a:xfrm>
          <a:prstGeom prst="rect">
            <a:avLst/>
          </a:prstGeom>
          <a:noFill/>
        </p:spPr>
        <p:txBody>
          <a:bodyPr wrap="none" rtlCol="0">
            <a:spAutoFit/>
          </a:bodyPr>
          <a:lstStyle/>
          <a:p>
            <a:r>
              <a:rPr lang="zh-CN" altLang="en-US" sz="4000" b="1" dirty="0"/>
              <a:t>三、</a:t>
            </a:r>
            <a:r>
              <a:rPr lang="zh-CN" altLang="en-US" sz="4000" b="1" i="0" dirty="0">
                <a:solidFill>
                  <a:srgbClr val="24292F"/>
                </a:solidFill>
                <a:effectLst/>
                <a:latin typeface="-apple-system"/>
              </a:rPr>
              <a:t>关键词上下跳转技术</a:t>
            </a:r>
            <a:endParaRPr lang="zh-CN" altLang="en-US" sz="100" b="1" dirty="0">
              <a:ea typeface="思源黑体 Regular" panose="020B0500000000000000"/>
            </a:endParaRPr>
          </a:p>
        </p:txBody>
      </p:sp>
      <p:sp>
        <p:nvSpPr>
          <p:cNvPr id="18" name="文本框 17"/>
          <p:cNvSpPr txBox="1"/>
          <p:nvPr/>
        </p:nvSpPr>
        <p:spPr>
          <a:xfrm>
            <a:off x="772668" y="4142232"/>
            <a:ext cx="184731" cy="369332"/>
          </a:xfrm>
          <a:prstGeom prst="rect">
            <a:avLst/>
          </a:prstGeom>
          <a:noFill/>
        </p:spPr>
        <p:txBody>
          <a:bodyPr wrap="none" rtlCol="0">
            <a:spAutoFit/>
          </a:bodyPr>
          <a:lstStyle/>
          <a:p>
            <a:endParaRPr lang="zh-CN" altLang="en-US" dirty="0"/>
          </a:p>
        </p:txBody>
      </p:sp>
      <p:pic>
        <p:nvPicPr>
          <p:cNvPr id="22" name="图片 21"/>
          <p:cNvPicPr>
            <a:picLocks noChangeAspect="1"/>
          </p:cNvPicPr>
          <p:nvPr/>
        </p:nvPicPr>
        <p:blipFill>
          <a:blip r:embed="rId3"/>
          <a:stretch>
            <a:fillRect/>
          </a:stretch>
        </p:blipFill>
        <p:spPr>
          <a:xfrm>
            <a:off x="3892867" y="2557545"/>
            <a:ext cx="1738793" cy="437655"/>
          </a:xfrm>
          <a:prstGeom prst="rect">
            <a:avLst/>
          </a:prstGeom>
        </p:spPr>
      </p:pic>
      <p:pic>
        <p:nvPicPr>
          <p:cNvPr id="24" name="图片 23"/>
          <p:cNvPicPr>
            <a:picLocks noChangeAspect="1"/>
          </p:cNvPicPr>
          <p:nvPr/>
        </p:nvPicPr>
        <p:blipFill>
          <a:blip r:embed="rId4"/>
          <a:stretch>
            <a:fillRect/>
          </a:stretch>
        </p:blipFill>
        <p:spPr>
          <a:xfrm>
            <a:off x="6255647" y="2557546"/>
            <a:ext cx="1738793" cy="445132"/>
          </a:xfrm>
          <a:prstGeom prst="rect">
            <a:avLst/>
          </a:prstGeom>
        </p:spPr>
      </p:pic>
      <p:pic>
        <p:nvPicPr>
          <p:cNvPr id="4" name="图片 3"/>
          <p:cNvPicPr>
            <a:picLocks noChangeAspect="1"/>
          </p:cNvPicPr>
          <p:nvPr/>
        </p:nvPicPr>
        <p:blipFill>
          <a:blip r:embed="rId5"/>
          <a:stretch>
            <a:fillRect/>
          </a:stretch>
        </p:blipFill>
        <p:spPr>
          <a:xfrm>
            <a:off x="0" y="1595485"/>
            <a:ext cx="12192000" cy="2152650"/>
          </a:xfrm>
          <a:prstGeom prst="rect">
            <a:avLst/>
          </a:prstGeom>
        </p:spPr>
      </p:pic>
      <p:sp>
        <p:nvSpPr>
          <p:cNvPr id="8" name="文本框 7"/>
          <p:cNvSpPr txBox="1"/>
          <p:nvPr/>
        </p:nvSpPr>
        <p:spPr>
          <a:xfrm>
            <a:off x="576013" y="4490162"/>
            <a:ext cx="11359263" cy="1200329"/>
          </a:xfrm>
          <a:prstGeom prst="rect">
            <a:avLst/>
          </a:prstGeom>
          <a:noFill/>
        </p:spPr>
        <p:txBody>
          <a:bodyPr wrap="square" rtlCol="0">
            <a:spAutoFit/>
          </a:bodyPr>
          <a:lstStyle/>
          <a:p>
            <a:r>
              <a:rPr lang="zh-CN" altLang="en-US" sz="2400" b="1" dirty="0"/>
              <a:t>如图，图中的测试文本中的上下文包含两个“人”字，此时，如果搜索“人”字，计算机会将两个“人”字的下标存在一个</a:t>
            </a:r>
            <a:r>
              <a:rPr lang="en-US" altLang="zh-CN" sz="2400" b="1" dirty="0"/>
              <a:t>vector&lt;int&gt;</a:t>
            </a:r>
            <a:r>
              <a:rPr lang="zh-CN" altLang="en-US" sz="2400" b="1" dirty="0"/>
              <a:t>容器中，然后通过关键词上下跳转技术实现文本的跳转。</a:t>
            </a:r>
            <a:endParaRPr lang="zh-CN" altLang="en-US" sz="2400" b="1" dirty="0"/>
          </a:p>
        </p:txBody>
      </p:sp>
      <p:sp>
        <p:nvSpPr>
          <p:cNvPr id="9" name="文本框 8"/>
          <p:cNvSpPr txBox="1"/>
          <p:nvPr/>
        </p:nvSpPr>
        <p:spPr>
          <a:xfrm>
            <a:off x="5813858" y="3853914"/>
            <a:ext cx="883575" cy="369332"/>
          </a:xfrm>
          <a:prstGeom prst="rect">
            <a:avLst/>
          </a:prstGeom>
          <a:noFill/>
        </p:spPr>
        <p:txBody>
          <a:bodyPr wrap="none" rtlCol="0">
            <a:spAutoFit/>
          </a:bodyPr>
          <a:lstStyle/>
          <a:p>
            <a:r>
              <a:rPr lang="zh-CN" altLang="en-US" dirty="0"/>
              <a:t>图</a:t>
            </a:r>
            <a:r>
              <a:rPr lang="en-US" altLang="zh-CN" dirty="0"/>
              <a:t>4.3.1</a:t>
            </a:r>
            <a:endParaRPr lang="zh-CN" altLang="en-US" dirty="0"/>
          </a:p>
        </p:txBody>
      </p:sp>
      <mc:AlternateContent xmlns:mc="http://schemas.openxmlformats.org/markup-compatibility/2006" xmlns:p14="http://schemas.microsoft.com/office/powerpoint/2010/main">
        <mc:Choice Requires="p14">
          <p:contentPart r:id="rId6" p14:bwMode="auto">
            <p14:nvContentPartPr>
              <p14:cNvPr id="10" name="墨迹 9"/>
              <p14:cNvContentPartPr/>
              <p14:nvPr/>
            </p14:nvContentPartPr>
            <p14:xfrm>
              <a:off x="3496860" y="3394980"/>
              <a:ext cx="193680" cy="300600"/>
            </p14:xfrm>
          </p:contentPart>
        </mc:Choice>
        <mc:Fallback xmlns="">
          <p:pic>
            <p:nvPicPr>
              <p:cNvPr id="10" name="墨迹 9"/>
            </p:nvPicPr>
            <p:blipFill>
              <a:blip r:embed="rId7"/>
            </p:blipFill>
            <p:spPr>
              <a:xfrm>
                <a:off x="3496860" y="3394980"/>
                <a:ext cx="193680" cy="3006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2" name="墨迹 11"/>
              <p14:cNvContentPartPr/>
              <p14:nvPr/>
            </p14:nvContentPartPr>
            <p14:xfrm>
              <a:off x="11438100" y="3401820"/>
              <a:ext cx="180000" cy="265680"/>
            </p14:xfrm>
          </p:contentPart>
        </mc:Choice>
        <mc:Fallback xmlns="">
          <p:pic>
            <p:nvPicPr>
              <p:cNvPr id="12" name="墨迹 11"/>
            </p:nvPicPr>
            <p:blipFill>
              <a:blip r:embed="rId9"/>
            </p:blipFill>
            <p:spPr>
              <a:xfrm>
                <a:off x="11438100" y="3401820"/>
                <a:ext cx="180000" cy="265680"/>
              </a:xfrm>
              <a:prstGeom prst="rect"/>
            </p:spPr>
          </p:pic>
        </mc:Fallback>
      </mc:AlternateContent>
      <p:grpSp>
        <p:nvGrpSpPr>
          <p:cNvPr id="2" name="组合 1"/>
          <p:cNvGrpSpPr/>
          <p:nvPr/>
        </p:nvGrpSpPr>
        <p:grpSpPr>
          <a:xfrm>
            <a:off x="8251622" y="-80963"/>
            <a:ext cx="3944823" cy="870585"/>
            <a:chOff x="218930" y="27621"/>
            <a:chExt cx="3944823" cy="870585"/>
          </a:xfrm>
        </p:grpSpPr>
        <p:pic>
          <p:nvPicPr>
            <p:cNvPr id="5" name="图片 4"/>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p:cNvPicPr>
              <a:picLocks noChangeAspect="1"/>
            </p:cNvPicPr>
            <p:nvPr/>
          </p:nvPicPr>
          <p:blipFill>
            <a:blip r:embed="rId12"/>
            <a:stretch>
              <a:fillRect/>
            </a:stretch>
          </p:blipFill>
          <p:spPr>
            <a:xfrm>
              <a:off x="889310" y="232410"/>
              <a:ext cx="616345" cy="461009"/>
            </a:xfrm>
            <a:prstGeom prst="rect">
              <a:avLst/>
            </a:prstGeom>
            <a:noFill/>
            <a:ln w="9525">
              <a:noFill/>
            </a:ln>
          </p:spPr>
        </p:pic>
        <p:pic>
          <p:nvPicPr>
            <p:cNvPr id="13" name="图片 8"/>
            <p:cNvPicPr>
              <a:picLocks noChangeAspect="1"/>
            </p:cNvPicPr>
            <p:nvPr>
              <p:custDataLst>
                <p:tags r:id="rId13"/>
              </p:custDataLst>
            </p:nvPr>
          </p:nvPicPr>
          <p:blipFill rotWithShape="1">
            <a:blip r:embed="rId14"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7"/>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491706" y="879434"/>
            <a:ext cx="5936240" cy="707886"/>
          </a:xfrm>
          <a:prstGeom prst="rect">
            <a:avLst/>
          </a:prstGeom>
          <a:noFill/>
        </p:spPr>
        <p:txBody>
          <a:bodyPr wrap="none" rtlCol="0">
            <a:spAutoFit/>
          </a:bodyPr>
          <a:lstStyle/>
          <a:p>
            <a:r>
              <a:rPr lang="zh-CN" altLang="en-US" sz="4000" b="1" dirty="0"/>
              <a:t>三、</a:t>
            </a:r>
            <a:r>
              <a:rPr lang="zh-CN" altLang="en-US" sz="4000" b="1" i="0" dirty="0">
                <a:solidFill>
                  <a:srgbClr val="24292F"/>
                </a:solidFill>
                <a:effectLst/>
                <a:latin typeface="-apple-system"/>
              </a:rPr>
              <a:t>关键词上下跳转技术</a:t>
            </a:r>
            <a:endParaRPr lang="zh-CN" altLang="en-US" sz="100" b="1" dirty="0">
              <a:ea typeface="思源黑体 Regular" panose="020B0500000000000000"/>
            </a:endParaRPr>
          </a:p>
        </p:txBody>
      </p:sp>
      <p:sp>
        <p:nvSpPr>
          <p:cNvPr id="18" name="文本框 17"/>
          <p:cNvSpPr txBox="1"/>
          <p:nvPr/>
        </p:nvSpPr>
        <p:spPr>
          <a:xfrm>
            <a:off x="772668" y="4142232"/>
            <a:ext cx="184731" cy="369332"/>
          </a:xfrm>
          <a:prstGeom prst="rect">
            <a:avLst/>
          </a:prstGeom>
          <a:noFill/>
        </p:spPr>
        <p:txBody>
          <a:bodyPr wrap="none" rtlCol="0">
            <a:spAutoFit/>
          </a:bodyPr>
          <a:lstStyle/>
          <a:p>
            <a:endParaRPr lang="zh-CN" altLang="en-US" dirty="0"/>
          </a:p>
        </p:txBody>
      </p:sp>
      <p:sp>
        <p:nvSpPr>
          <p:cNvPr id="8" name="文本框 7"/>
          <p:cNvSpPr txBox="1"/>
          <p:nvPr/>
        </p:nvSpPr>
        <p:spPr>
          <a:xfrm>
            <a:off x="416368" y="5897217"/>
            <a:ext cx="11359263" cy="707886"/>
          </a:xfrm>
          <a:prstGeom prst="rect">
            <a:avLst/>
          </a:prstGeom>
          <a:noFill/>
        </p:spPr>
        <p:txBody>
          <a:bodyPr wrap="square" rtlCol="0">
            <a:spAutoFit/>
          </a:bodyPr>
          <a:lstStyle/>
          <a:p>
            <a:r>
              <a:rPr lang="zh-CN" altLang="en-US" sz="2000" b="1" dirty="0"/>
              <a:t>两个“人”字的下标存在一个</a:t>
            </a:r>
            <a:r>
              <a:rPr lang="en-US" altLang="zh-CN" sz="2000" b="1" dirty="0"/>
              <a:t>vector&lt;int&gt;</a:t>
            </a:r>
            <a:r>
              <a:rPr lang="zh-CN" altLang="en-US" sz="2000" b="1" dirty="0"/>
              <a:t>容器后，点击“后一个搜索”，可以跳至下一个包含“人”的文段附近，同样地，如果点击“前一个搜索”，即可实现向前一个“人”字的跳转。</a:t>
            </a:r>
            <a:endParaRPr lang="zh-CN" altLang="en-US" sz="2000" b="1" dirty="0"/>
          </a:p>
        </p:txBody>
      </p:sp>
      <p:sp>
        <p:nvSpPr>
          <p:cNvPr id="9" name="文本框 8"/>
          <p:cNvSpPr txBox="1"/>
          <p:nvPr/>
        </p:nvSpPr>
        <p:spPr>
          <a:xfrm>
            <a:off x="2153961" y="5602522"/>
            <a:ext cx="883575" cy="369332"/>
          </a:xfrm>
          <a:prstGeom prst="rect">
            <a:avLst/>
          </a:prstGeom>
          <a:noFill/>
        </p:spPr>
        <p:txBody>
          <a:bodyPr wrap="none" rtlCol="0">
            <a:spAutoFit/>
          </a:bodyPr>
          <a:lstStyle/>
          <a:p>
            <a:r>
              <a:rPr lang="zh-CN" altLang="en-US" dirty="0"/>
              <a:t>图</a:t>
            </a:r>
            <a:r>
              <a:rPr lang="en-US" altLang="zh-CN" dirty="0"/>
              <a:t>4.3.2</a:t>
            </a:r>
            <a:endParaRPr lang="zh-CN" altLang="en-US" dirty="0"/>
          </a:p>
        </p:txBody>
      </p:sp>
      <p:sp>
        <p:nvSpPr>
          <p:cNvPr id="2" name="文本框 1"/>
          <p:cNvSpPr txBox="1"/>
          <p:nvPr/>
        </p:nvSpPr>
        <p:spPr>
          <a:xfrm>
            <a:off x="9372398" y="3987372"/>
            <a:ext cx="883575" cy="369332"/>
          </a:xfrm>
          <a:prstGeom prst="rect">
            <a:avLst/>
          </a:prstGeom>
          <a:noFill/>
        </p:spPr>
        <p:txBody>
          <a:bodyPr wrap="none" rtlCol="0">
            <a:spAutoFit/>
          </a:bodyPr>
          <a:lstStyle/>
          <a:p>
            <a:r>
              <a:rPr lang="zh-CN" altLang="en-US" dirty="0"/>
              <a:t>图</a:t>
            </a:r>
            <a:r>
              <a:rPr lang="en-US" altLang="zh-CN" dirty="0"/>
              <a:t>4.3.1</a:t>
            </a:r>
            <a:endParaRPr lang="zh-CN" altLang="en-US" dirty="0"/>
          </a:p>
        </p:txBody>
      </p:sp>
      <p:pic>
        <p:nvPicPr>
          <p:cNvPr id="6" name="图片 5"/>
          <p:cNvPicPr>
            <a:picLocks noChangeAspect="1"/>
          </p:cNvPicPr>
          <p:nvPr/>
        </p:nvPicPr>
        <p:blipFill>
          <a:blip r:embed="rId3"/>
          <a:stretch>
            <a:fillRect/>
          </a:stretch>
        </p:blipFill>
        <p:spPr>
          <a:xfrm>
            <a:off x="0" y="1650226"/>
            <a:ext cx="5191499" cy="3924371"/>
          </a:xfrm>
          <a:prstGeom prst="rect">
            <a:avLst/>
          </a:prstGeom>
        </p:spPr>
      </p:pic>
      <p:sp>
        <p:nvSpPr>
          <p:cNvPr id="13" name="文本框 12"/>
          <p:cNvSpPr txBox="1"/>
          <p:nvPr/>
        </p:nvSpPr>
        <p:spPr>
          <a:xfrm>
            <a:off x="9212739" y="5602522"/>
            <a:ext cx="883575" cy="369332"/>
          </a:xfrm>
          <a:prstGeom prst="rect">
            <a:avLst/>
          </a:prstGeom>
          <a:noFill/>
        </p:spPr>
        <p:txBody>
          <a:bodyPr wrap="none" rtlCol="0">
            <a:spAutoFit/>
          </a:bodyPr>
          <a:lstStyle/>
          <a:p>
            <a:r>
              <a:rPr lang="zh-CN" altLang="en-US" dirty="0"/>
              <a:t>图</a:t>
            </a:r>
            <a:r>
              <a:rPr lang="en-US" altLang="zh-CN" dirty="0"/>
              <a:t>4.3.3</a:t>
            </a:r>
            <a:endParaRPr lang="zh-CN" altLang="en-US" dirty="0"/>
          </a:p>
        </p:txBody>
      </p:sp>
      <p:pic>
        <p:nvPicPr>
          <p:cNvPr id="15" name="图片 14"/>
          <p:cNvPicPr>
            <a:picLocks noChangeAspect="1"/>
          </p:cNvPicPr>
          <p:nvPr/>
        </p:nvPicPr>
        <p:blipFill>
          <a:blip r:embed="rId4"/>
          <a:stretch>
            <a:fillRect/>
          </a:stretch>
        </p:blipFill>
        <p:spPr>
          <a:xfrm>
            <a:off x="6994822" y="1651138"/>
            <a:ext cx="5191499" cy="3922549"/>
          </a:xfrm>
          <a:prstGeom prst="rect">
            <a:avLst/>
          </a:prstGeom>
        </p:spPr>
      </p:pic>
      <p:pic>
        <p:nvPicPr>
          <p:cNvPr id="16" name="图片 15"/>
          <p:cNvPicPr>
            <a:picLocks noChangeAspect="1"/>
          </p:cNvPicPr>
          <p:nvPr/>
        </p:nvPicPr>
        <p:blipFill>
          <a:blip r:embed="rId5"/>
          <a:stretch>
            <a:fillRect/>
          </a:stretch>
        </p:blipFill>
        <p:spPr>
          <a:xfrm>
            <a:off x="5678288" y="3621694"/>
            <a:ext cx="835424" cy="213869"/>
          </a:xfrm>
          <a:prstGeom prst="rect">
            <a:avLst/>
          </a:prstGeom>
        </p:spPr>
      </p:pic>
      <p:cxnSp>
        <p:nvCxnSpPr>
          <p:cNvPr id="19" name="直接箭头连接符 18"/>
          <p:cNvCxnSpPr>
            <a:endCxn id="16" idx="1"/>
          </p:cNvCxnSpPr>
          <p:nvPr/>
        </p:nvCxnSpPr>
        <p:spPr>
          <a:xfrm>
            <a:off x="5191499" y="3727224"/>
            <a:ext cx="486789" cy="14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a:stCxn id="16" idx="3"/>
          </p:cNvCxnSpPr>
          <p:nvPr/>
        </p:nvCxnSpPr>
        <p:spPr>
          <a:xfrm flipV="1">
            <a:off x="6513712" y="3728628"/>
            <a:ext cx="48111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文本框 24"/>
          <p:cNvSpPr txBox="1"/>
          <p:nvPr/>
        </p:nvSpPr>
        <p:spPr>
          <a:xfrm>
            <a:off x="5180166" y="3483194"/>
            <a:ext cx="492443" cy="276999"/>
          </a:xfrm>
          <a:prstGeom prst="rect">
            <a:avLst/>
          </a:prstGeom>
          <a:noFill/>
        </p:spPr>
        <p:txBody>
          <a:bodyPr wrap="none" rtlCol="0">
            <a:spAutoFit/>
          </a:bodyPr>
          <a:lstStyle/>
          <a:p>
            <a:r>
              <a:rPr lang="zh-CN" altLang="en-US" sz="1200" b="1" dirty="0"/>
              <a:t>点击</a:t>
            </a:r>
            <a:endParaRPr lang="zh-CN" altLang="en-US" sz="1200" b="1" dirty="0"/>
          </a:p>
        </p:txBody>
      </p:sp>
      <mc:AlternateContent xmlns:mc="http://schemas.openxmlformats.org/markup-compatibility/2006" xmlns:p14="http://schemas.microsoft.com/office/powerpoint/2010/main">
        <mc:Choice Requires="p14">
          <p:contentPart r:id="rId6" p14:bwMode="auto">
            <p14:nvContentPartPr>
              <p14:cNvPr id="26" name="墨迹 25"/>
              <p14:cNvContentPartPr/>
              <p14:nvPr/>
            </p14:nvContentPartPr>
            <p14:xfrm>
              <a:off x="2641140" y="4233060"/>
              <a:ext cx="97920" cy="128520"/>
            </p14:xfrm>
          </p:contentPart>
        </mc:Choice>
        <mc:Fallback xmlns="">
          <p:pic>
            <p:nvPicPr>
              <p:cNvPr id="26" name="墨迹 25"/>
            </p:nvPicPr>
            <p:blipFill>
              <a:blip r:embed="rId7"/>
            </p:blipFill>
            <p:spPr>
              <a:xfrm>
                <a:off x="2641140" y="4233060"/>
                <a:ext cx="97920" cy="1285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7" name="墨迹 26"/>
              <p14:cNvContentPartPr/>
              <p14:nvPr/>
            </p14:nvContentPartPr>
            <p14:xfrm>
              <a:off x="11381940" y="4186620"/>
              <a:ext cx="90720" cy="92880"/>
            </p14:xfrm>
          </p:contentPart>
        </mc:Choice>
        <mc:Fallback xmlns="">
          <p:pic>
            <p:nvPicPr>
              <p:cNvPr id="27" name="墨迹 26"/>
            </p:nvPicPr>
            <p:blipFill>
              <a:blip r:embed="rId9"/>
            </p:blipFill>
            <p:spPr>
              <a:xfrm>
                <a:off x="11381940" y="4186620"/>
                <a:ext cx="90720" cy="92880"/>
              </a:xfrm>
              <a:prstGeom prst="rect"/>
            </p:spPr>
          </p:pic>
        </mc:Fallback>
      </mc:AlternateContent>
      <p:grpSp>
        <p:nvGrpSpPr>
          <p:cNvPr id="4" name="组合 3"/>
          <p:cNvGrpSpPr/>
          <p:nvPr/>
        </p:nvGrpSpPr>
        <p:grpSpPr>
          <a:xfrm>
            <a:off x="8283561" y="-80963"/>
            <a:ext cx="3944823" cy="870585"/>
            <a:chOff x="218930" y="27621"/>
            <a:chExt cx="3944823" cy="870585"/>
          </a:xfrm>
        </p:grpSpPr>
        <p:pic>
          <p:nvPicPr>
            <p:cNvPr id="5" name="图片 4"/>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0" name="Picture 3"/>
            <p:cNvPicPr>
              <a:picLocks noChangeAspect="1"/>
            </p:cNvPicPr>
            <p:nvPr/>
          </p:nvPicPr>
          <p:blipFill>
            <a:blip r:embed="rId12"/>
            <a:stretch>
              <a:fillRect/>
            </a:stretch>
          </p:blipFill>
          <p:spPr>
            <a:xfrm>
              <a:off x="889310" y="232410"/>
              <a:ext cx="616345" cy="461009"/>
            </a:xfrm>
            <a:prstGeom prst="rect">
              <a:avLst/>
            </a:prstGeom>
            <a:noFill/>
            <a:ln w="9525">
              <a:noFill/>
            </a:ln>
          </p:spPr>
        </p:pic>
        <p:pic>
          <p:nvPicPr>
            <p:cNvPr id="12" name="图片 8"/>
            <p:cNvPicPr>
              <a:picLocks noChangeAspect="1"/>
            </p:cNvPicPr>
            <p:nvPr>
              <p:custDataLst>
                <p:tags r:id="rId13"/>
              </p:custDataLst>
            </p:nvPr>
          </p:nvPicPr>
          <p:blipFill rotWithShape="1">
            <a:blip r:embed="rId14"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769441"/>
          </a:xfrm>
          <a:prstGeom prst="rect">
            <a:avLst/>
          </a:prstGeom>
          <a:noFill/>
        </p:spPr>
        <p:txBody>
          <a:bodyPr wrap="square" rtlCol="0">
            <a:spAutoFit/>
          </a:bodyPr>
          <a:lstStyle/>
          <a:p>
            <a:pPr marL="0" indent="0">
              <a:buNone/>
            </a:pPr>
            <a:r>
              <a:rPr lang="en-US" altLang="zh-CN" sz="2400" b="1" dirty="0"/>
              <a:t>1</a:t>
            </a:r>
            <a:r>
              <a:rPr lang="zh-CN" altLang="en-US" sz="2400" b="1" dirty="0"/>
              <a:t>、文件按修改时间进行排序（如图</a:t>
            </a:r>
            <a:r>
              <a:rPr lang="en-US" altLang="zh-CN" sz="2400" b="1" dirty="0"/>
              <a:t>4.4.4</a:t>
            </a:r>
            <a:r>
              <a:rPr lang="zh-CN" altLang="en-US" sz="2400" b="1" dirty="0"/>
              <a:t>及图</a:t>
            </a:r>
            <a:r>
              <a:rPr lang="en-US" altLang="zh-CN" sz="2400" b="1" dirty="0"/>
              <a:t>4.4.5</a:t>
            </a:r>
            <a:r>
              <a:rPr lang="zh-CN" altLang="en-US" sz="2400" b="1" dirty="0"/>
              <a:t>）</a:t>
            </a:r>
            <a:r>
              <a:rPr lang="en-US" altLang="zh-CN" sz="2400" b="1" dirty="0"/>
              <a:t>    </a:t>
            </a:r>
            <a:endParaRPr lang="zh-CN" altLang="en-US" sz="2400" b="1" dirty="0"/>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4801314" cy="707886"/>
          </a:xfrm>
          <a:prstGeom prst="rect">
            <a:avLst/>
          </a:prstGeom>
          <a:noFill/>
        </p:spPr>
        <p:txBody>
          <a:bodyPr wrap="none" rtlCol="0">
            <a:spAutoFit/>
          </a:bodyPr>
          <a:lstStyle/>
          <a:p>
            <a:r>
              <a:rPr lang="zh-CN" altLang="en-US" sz="4000" b="1" dirty="0"/>
              <a:t>四、对</a:t>
            </a:r>
            <a:r>
              <a:rPr lang="zh-CN" altLang="en-US" sz="4000" b="1" i="0" dirty="0">
                <a:solidFill>
                  <a:srgbClr val="24292F"/>
                </a:solidFill>
                <a:effectLst/>
                <a:latin typeface="-apple-system"/>
              </a:rPr>
              <a:t>文件进行排序</a:t>
            </a:r>
            <a:endParaRPr lang="zh-CN" altLang="en-US" sz="700" b="1" dirty="0">
              <a:ea typeface="思源黑体 Regular" panose="020B0500000000000000"/>
            </a:endParaRPr>
          </a:p>
        </p:txBody>
      </p:sp>
      <p:pic>
        <p:nvPicPr>
          <p:cNvPr id="6" name="图片 5"/>
          <p:cNvPicPr>
            <a:picLocks noChangeAspect="1"/>
          </p:cNvPicPr>
          <p:nvPr/>
        </p:nvPicPr>
        <p:blipFill>
          <a:blip r:embed="rId3"/>
          <a:stretch>
            <a:fillRect/>
          </a:stretch>
        </p:blipFill>
        <p:spPr>
          <a:xfrm>
            <a:off x="764158" y="2080319"/>
            <a:ext cx="4528862" cy="3258571"/>
          </a:xfrm>
          <a:prstGeom prst="rect">
            <a:avLst/>
          </a:prstGeom>
        </p:spPr>
      </p:pic>
      <p:pic>
        <p:nvPicPr>
          <p:cNvPr id="8" name="图片 7"/>
          <p:cNvPicPr>
            <a:picLocks noChangeAspect="1"/>
          </p:cNvPicPr>
          <p:nvPr/>
        </p:nvPicPr>
        <p:blipFill>
          <a:blip r:embed="rId4"/>
          <a:stretch>
            <a:fillRect/>
          </a:stretch>
        </p:blipFill>
        <p:spPr>
          <a:xfrm>
            <a:off x="6865509" y="2080319"/>
            <a:ext cx="4499930" cy="3258570"/>
          </a:xfrm>
          <a:prstGeom prst="rect">
            <a:avLst/>
          </a:prstGeom>
        </p:spPr>
      </p:pic>
      <p:sp>
        <p:nvSpPr>
          <p:cNvPr id="9" name="文本框 8"/>
          <p:cNvSpPr txBox="1"/>
          <p:nvPr/>
        </p:nvSpPr>
        <p:spPr>
          <a:xfrm>
            <a:off x="1830874" y="5338889"/>
            <a:ext cx="2395430" cy="646331"/>
          </a:xfrm>
          <a:prstGeom prst="rect">
            <a:avLst/>
          </a:prstGeom>
          <a:noFill/>
        </p:spPr>
        <p:txBody>
          <a:bodyPr wrap="square" rtlCol="0">
            <a:spAutoFit/>
          </a:bodyPr>
          <a:lstStyle/>
          <a:p>
            <a:pPr algn="ctr"/>
            <a:r>
              <a:rPr lang="zh-CN" altLang="en-US" dirty="0"/>
              <a:t>图</a:t>
            </a:r>
            <a:r>
              <a:rPr lang="en-US" altLang="zh-CN" dirty="0"/>
              <a:t>4.4.1(</a:t>
            </a:r>
            <a:r>
              <a:rPr lang="zh-CN" altLang="en-US" dirty="0"/>
              <a:t>文件修改时间由小到大</a:t>
            </a:r>
            <a:r>
              <a:rPr lang="en-US" altLang="zh-CN" dirty="0"/>
              <a:t>)</a:t>
            </a:r>
            <a:endParaRPr lang="zh-CN" altLang="en-US" dirty="0"/>
          </a:p>
        </p:txBody>
      </p:sp>
      <p:sp>
        <p:nvSpPr>
          <p:cNvPr id="10" name="文本框 9"/>
          <p:cNvSpPr txBox="1"/>
          <p:nvPr/>
        </p:nvSpPr>
        <p:spPr>
          <a:xfrm>
            <a:off x="7838231" y="5338889"/>
            <a:ext cx="2554486" cy="646331"/>
          </a:xfrm>
          <a:prstGeom prst="rect">
            <a:avLst/>
          </a:prstGeom>
          <a:noFill/>
        </p:spPr>
        <p:txBody>
          <a:bodyPr wrap="square" rtlCol="0">
            <a:spAutoFit/>
          </a:bodyPr>
          <a:lstStyle/>
          <a:p>
            <a:pPr algn="ctr"/>
            <a:r>
              <a:rPr lang="zh-CN" altLang="en-US" dirty="0"/>
              <a:t>图</a:t>
            </a:r>
            <a:r>
              <a:rPr lang="en-US" altLang="zh-CN" dirty="0"/>
              <a:t>4.4.2</a:t>
            </a:r>
            <a:r>
              <a:rPr lang="zh-CN" altLang="en-US" dirty="0"/>
              <a:t>（文件修改时间由大到小）</a:t>
            </a:r>
            <a:endParaRPr lang="zh-CN" altLang="en-US" dirty="0"/>
          </a:p>
        </p:txBody>
      </p:sp>
      <p:grpSp>
        <p:nvGrpSpPr>
          <p:cNvPr id="4" name="组合 3"/>
          <p:cNvGrpSpPr/>
          <p:nvPr/>
        </p:nvGrpSpPr>
        <p:grpSpPr>
          <a:xfrm>
            <a:off x="8251622" y="-80963"/>
            <a:ext cx="3944823" cy="870585"/>
            <a:chOff x="218930" y="27621"/>
            <a:chExt cx="3944823" cy="870585"/>
          </a:xfrm>
        </p:grpSpPr>
        <p:pic>
          <p:nvPicPr>
            <p:cNvPr id="5" name="图片 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p:cNvPicPr>
              <a:picLocks noChangeAspect="1"/>
            </p:cNvPicPr>
            <p:nvPr/>
          </p:nvPicPr>
          <p:blipFill>
            <a:blip r:embed="rId7"/>
            <a:stretch>
              <a:fillRect/>
            </a:stretch>
          </p:blipFill>
          <p:spPr>
            <a:xfrm>
              <a:off x="889310" y="232410"/>
              <a:ext cx="616345" cy="461009"/>
            </a:xfrm>
            <a:prstGeom prst="rect">
              <a:avLst/>
            </a:prstGeom>
            <a:noFill/>
            <a:ln w="9525">
              <a:noFill/>
            </a:ln>
          </p:spPr>
        </p:pic>
        <p:pic>
          <p:nvPicPr>
            <p:cNvPr id="13" name="图片 8"/>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769441"/>
          </a:xfrm>
          <a:prstGeom prst="rect">
            <a:avLst/>
          </a:prstGeom>
          <a:noFill/>
        </p:spPr>
        <p:txBody>
          <a:bodyPr wrap="square" rtlCol="0">
            <a:spAutoFit/>
          </a:bodyPr>
          <a:lstStyle/>
          <a:p>
            <a:pPr marL="0" indent="0">
              <a:buNone/>
            </a:pPr>
            <a:r>
              <a:rPr lang="en-US" altLang="zh-CN" sz="2400" b="1" i="0" dirty="0">
                <a:solidFill>
                  <a:srgbClr val="24292F"/>
                </a:solidFill>
                <a:effectLst/>
                <a:latin typeface="-apple-system"/>
              </a:rPr>
              <a:t>2</a:t>
            </a:r>
            <a:r>
              <a:rPr lang="zh-CN" altLang="en-US" sz="2400" b="1" i="0" dirty="0">
                <a:solidFill>
                  <a:srgbClr val="24292F"/>
                </a:solidFill>
                <a:effectLst/>
                <a:latin typeface="-apple-system"/>
              </a:rPr>
              <a:t>）</a:t>
            </a:r>
            <a:r>
              <a:rPr lang="zh-CN" altLang="en-US" sz="2400" b="1" dirty="0"/>
              <a:t>文件按文件大小进行排序（如图</a:t>
            </a:r>
            <a:r>
              <a:rPr lang="en-US" altLang="zh-CN" sz="2400" b="1" dirty="0"/>
              <a:t>4.4.6</a:t>
            </a:r>
            <a:r>
              <a:rPr lang="zh-CN" altLang="en-US" sz="2400" b="1" dirty="0"/>
              <a:t>及图</a:t>
            </a:r>
            <a:r>
              <a:rPr lang="en-US" altLang="zh-CN" sz="2400" b="1" dirty="0"/>
              <a:t>4.4.7</a:t>
            </a:r>
            <a:r>
              <a:rPr lang="zh-CN" altLang="en-US" sz="2400" b="1" dirty="0"/>
              <a:t>）</a:t>
            </a:r>
            <a:r>
              <a:rPr lang="en-US" altLang="zh-CN" sz="2400" b="1" dirty="0"/>
              <a:t> </a:t>
            </a:r>
            <a:endParaRPr lang="zh-CN" altLang="en-US" sz="2400" b="1" dirty="0"/>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491706" y="879434"/>
            <a:ext cx="4801314" cy="707886"/>
          </a:xfrm>
          <a:prstGeom prst="rect">
            <a:avLst/>
          </a:prstGeom>
          <a:noFill/>
        </p:spPr>
        <p:txBody>
          <a:bodyPr wrap="none" rtlCol="0">
            <a:spAutoFit/>
          </a:bodyPr>
          <a:lstStyle/>
          <a:p>
            <a:r>
              <a:rPr lang="zh-CN" altLang="en-US" sz="4000" b="1" dirty="0"/>
              <a:t>四、对</a:t>
            </a:r>
            <a:r>
              <a:rPr lang="zh-CN" altLang="en-US" sz="4000" b="1" i="0" dirty="0">
                <a:solidFill>
                  <a:srgbClr val="24292F"/>
                </a:solidFill>
                <a:effectLst/>
                <a:latin typeface="-apple-system"/>
              </a:rPr>
              <a:t>文件进行排序</a:t>
            </a:r>
            <a:endParaRPr lang="zh-CN" altLang="en-US" sz="700" b="1" dirty="0">
              <a:ea typeface="思源黑体 Regular" panose="020B0500000000000000"/>
            </a:endParaRPr>
          </a:p>
        </p:txBody>
      </p:sp>
      <p:pic>
        <p:nvPicPr>
          <p:cNvPr id="4" name="图片 3"/>
          <p:cNvPicPr>
            <a:picLocks noChangeAspect="1"/>
          </p:cNvPicPr>
          <p:nvPr/>
        </p:nvPicPr>
        <p:blipFill>
          <a:blip r:embed="rId3"/>
          <a:stretch>
            <a:fillRect/>
          </a:stretch>
        </p:blipFill>
        <p:spPr>
          <a:xfrm>
            <a:off x="821995" y="2346288"/>
            <a:ext cx="4665333" cy="3351013"/>
          </a:xfrm>
          <a:prstGeom prst="rect">
            <a:avLst/>
          </a:prstGeom>
        </p:spPr>
      </p:pic>
      <p:pic>
        <p:nvPicPr>
          <p:cNvPr id="5" name="图片 4"/>
          <p:cNvPicPr>
            <a:picLocks noChangeAspect="1"/>
          </p:cNvPicPr>
          <p:nvPr/>
        </p:nvPicPr>
        <p:blipFill>
          <a:blip r:embed="rId4"/>
          <a:stretch>
            <a:fillRect/>
          </a:stretch>
        </p:blipFill>
        <p:spPr>
          <a:xfrm>
            <a:off x="6704670" y="2346288"/>
            <a:ext cx="4665333" cy="3345777"/>
          </a:xfrm>
          <a:prstGeom prst="rect">
            <a:avLst/>
          </a:prstGeom>
        </p:spPr>
      </p:pic>
      <p:sp>
        <p:nvSpPr>
          <p:cNvPr id="12" name="文本框 11"/>
          <p:cNvSpPr txBox="1"/>
          <p:nvPr/>
        </p:nvSpPr>
        <p:spPr>
          <a:xfrm>
            <a:off x="1921284" y="5697301"/>
            <a:ext cx="2474416" cy="646331"/>
          </a:xfrm>
          <a:prstGeom prst="rect">
            <a:avLst/>
          </a:prstGeom>
          <a:noFill/>
        </p:spPr>
        <p:txBody>
          <a:bodyPr wrap="square" rtlCol="0">
            <a:spAutoFit/>
          </a:bodyPr>
          <a:lstStyle/>
          <a:p>
            <a:pPr algn="ctr"/>
            <a:r>
              <a:rPr lang="zh-CN" altLang="en-US" dirty="0"/>
              <a:t>图</a:t>
            </a:r>
            <a:r>
              <a:rPr lang="en-US" altLang="zh-CN" dirty="0"/>
              <a:t>4.4.3</a:t>
            </a:r>
            <a:r>
              <a:rPr lang="zh-CN" altLang="en-US" dirty="0"/>
              <a:t>（文件大小由小到大）</a:t>
            </a:r>
            <a:endParaRPr lang="zh-CN" altLang="en-US" dirty="0"/>
          </a:p>
        </p:txBody>
      </p:sp>
      <p:sp>
        <p:nvSpPr>
          <p:cNvPr id="13" name="文本框 12"/>
          <p:cNvSpPr txBox="1"/>
          <p:nvPr/>
        </p:nvSpPr>
        <p:spPr>
          <a:xfrm>
            <a:off x="7885534" y="5697301"/>
            <a:ext cx="2303607" cy="646331"/>
          </a:xfrm>
          <a:prstGeom prst="rect">
            <a:avLst/>
          </a:prstGeom>
          <a:noFill/>
        </p:spPr>
        <p:txBody>
          <a:bodyPr wrap="square" rtlCol="0">
            <a:spAutoFit/>
          </a:bodyPr>
          <a:lstStyle/>
          <a:p>
            <a:pPr algn="ctr"/>
            <a:r>
              <a:rPr lang="zh-CN" altLang="en-US" dirty="0"/>
              <a:t>图</a:t>
            </a:r>
            <a:r>
              <a:rPr lang="en-US" altLang="zh-CN" dirty="0"/>
              <a:t>4.4.4</a:t>
            </a:r>
            <a:r>
              <a:rPr lang="zh-CN" altLang="en-US" dirty="0"/>
              <a:t>（文件大小由大到小）</a:t>
            </a:r>
            <a:endParaRPr lang="zh-CN" altLang="en-US" dirty="0"/>
          </a:p>
        </p:txBody>
      </p:sp>
      <p:grpSp>
        <p:nvGrpSpPr>
          <p:cNvPr id="6" name="组合 5"/>
          <p:cNvGrpSpPr/>
          <p:nvPr/>
        </p:nvGrpSpPr>
        <p:grpSpPr>
          <a:xfrm>
            <a:off x="8251622" y="-72500"/>
            <a:ext cx="3944823" cy="870585"/>
            <a:chOff x="218930" y="27621"/>
            <a:chExt cx="3944823" cy="870585"/>
          </a:xfrm>
        </p:grpSpPr>
        <p:pic>
          <p:nvPicPr>
            <p:cNvPr id="8" name="图片 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9" name="Picture 3"/>
            <p:cNvPicPr>
              <a:picLocks noChangeAspect="1"/>
            </p:cNvPicPr>
            <p:nvPr/>
          </p:nvPicPr>
          <p:blipFill>
            <a:blip r:embed="rId7"/>
            <a:stretch>
              <a:fillRect/>
            </a:stretch>
          </p:blipFill>
          <p:spPr>
            <a:xfrm>
              <a:off x="889310" y="232410"/>
              <a:ext cx="616345" cy="461009"/>
            </a:xfrm>
            <a:prstGeom prst="rect">
              <a:avLst/>
            </a:prstGeom>
            <a:noFill/>
            <a:ln w="9525">
              <a:noFill/>
            </a:ln>
          </p:spPr>
        </p:pic>
        <p:pic>
          <p:nvPicPr>
            <p:cNvPr id="10" name="图片 8"/>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461665"/>
          </a:xfrm>
          <a:prstGeom prst="rect">
            <a:avLst/>
          </a:prstGeom>
          <a:noFill/>
        </p:spPr>
        <p:txBody>
          <a:bodyPr wrap="square" rtlCol="0">
            <a:spAutoFit/>
          </a:bodyPr>
          <a:lstStyle/>
          <a:p>
            <a:pPr marL="0" indent="0">
              <a:buNone/>
            </a:pPr>
            <a:r>
              <a:rPr lang="en-US" altLang="zh-CN" sz="2400" b="1" i="0" dirty="0">
                <a:solidFill>
                  <a:srgbClr val="24292F"/>
                </a:solidFill>
                <a:effectLst/>
                <a:latin typeface="-apple-system"/>
              </a:rPr>
              <a:t>3</a:t>
            </a:r>
            <a:r>
              <a:rPr lang="zh-CN" altLang="en-US" sz="2400" b="1" i="0" dirty="0">
                <a:solidFill>
                  <a:srgbClr val="24292F"/>
                </a:solidFill>
                <a:effectLst/>
                <a:latin typeface="-apple-system"/>
              </a:rPr>
              <a:t>）</a:t>
            </a:r>
            <a:r>
              <a:rPr lang="zh-CN" altLang="en-US" sz="2400" b="1" dirty="0"/>
              <a:t>文件按路径进行排序（如图</a:t>
            </a:r>
            <a:r>
              <a:rPr lang="en-US" altLang="zh-CN" sz="2400" b="1" dirty="0"/>
              <a:t>4.4.8</a:t>
            </a:r>
            <a:r>
              <a:rPr lang="zh-CN" altLang="en-US" sz="2400" b="1" dirty="0"/>
              <a:t>及图</a:t>
            </a:r>
            <a:r>
              <a:rPr lang="en-US" altLang="zh-CN" sz="2400" b="1" dirty="0"/>
              <a:t>4.4.9</a:t>
            </a:r>
            <a:r>
              <a:rPr lang="zh-CN" altLang="en-US" sz="2400" b="1" dirty="0"/>
              <a:t>）</a:t>
            </a:r>
            <a:r>
              <a:rPr lang="en-US" altLang="zh-CN" sz="2400" b="1" dirty="0"/>
              <a:t> </a:t>
            </a:r>
            <a:endParaRPr lang="zh-CN" altLang="en-US" sz="2400" b="1" dirty="0"/>
          </a:p>
        </p:txBody>
      </p:sp>
      <p:sp>
        <p:nvSpPr>
          <p:cNvPr id="3" name="文本框 2"/>
          <p:cNvSpPr txBox="1"/>
          <p:nvPr/>
        </p:nvSpPr>
        <p:spPr>
          <a:xfrm>
            <a:off x="491706" y="879434"/>
            <a:ext cx="4801314" cy="707886"/>
          </a:xfrm>
          <a:prstGeom prst="rect">
            <a:avLst/>
          </a:prstGeom>
          <a:noFill/>
        </p:spPr>
        <p:txBody>
          <a:bodyPr wrap="none" rtlCol="0">
            <a:spAutoFit/>
          </a:bodyPr>
          <a:lstStyle/>
          <a:p>
            <a:r>
              <a:rPr lang="zh-CN" altLang="en-US" sz="4000" b="1" dirty="0"/>
              <a:t>四、对</a:t>
            </a:r>
            <a:r>
              <a:rPr lang="zh-CN" altLang="en-US" sz="4000" b="1" i="0" dirty="0">
                <a:solidFill>
                  <a:srgbClr val="24292F"/>
                </a:solidFill>
                <a:effectLst/>
                <a:latin typeface="-apple-system"/>
              </a:rPr>
              <a:t>文件进行排序</a:t>
            </a:r>
            <a:endParaRPr lang="zh-CN" altLang="en-US" sz="700" b="1" dirty="0">
              <a:ea typeface="思源黑体 Regular" panose="020B0500000000000000"/>
            </a:endParaRPr>
          </a:p>
        </p:txBody>
      </p:sp>
      <p:sp>
        <p:nvSpPr>
          <p:cNvPr id="6" name="文本框 5"/>
          <p:cNvSpPr txBox="1"/>
          <p:nvPr/>
        </p:nvSpPr>
        <p:spPr>
          <a:xfrm>
            <a:off x="2434647" y="5793900"/>
            <a:ext cx="1613647" cy="369332"/>
          </a:xfrm>
          <a:prstGeom prst="rect">
            <a:avLst/>
          </a:prstGeom>
          <a:noFill/>
        </p:spPr>
        <p:txBody>
          <a:bodyPr wrap="square" rtlCol="0">
            <a:spAutoFit/>
          </a:bodyPr>
          <a:lstStyle/>
          <a:p>
            <a:pPr algn="ctr"/>
            <a:r>
              <a:rPr lang="zh-CN" altLang="en-US" dirty="0"/>
              <a:t>图</a:t>
            </a:r>
            <a:r>
              <a:rPr lang="en-US" altLang="zh-CN" dirty="0"/>
              <a:t>4.4.5</a:t>
            </a:r>
            <a:endParaRPr lang="zh-CN" altLang="en-US" dirty="0"/>
          </a:p>
        </p:txBody>
      </p:sp>
      <p:sp>
        <p:nvSpPr>
          <p:cNvPr id="8" name="文本框 7"/>
          <p:cNvSpPr txBox="1"/>
          <p:nvPr/>
        </p:nvSpPr>
        <p:spPr>
          <a:xfrm>
            <a:off x="8461636" y="5793900"/>
            <a:ext cx="1613647" cy="369332"/>
          </a:xfrm>
          <a:prstGeom prst="rect">
            <a:avLst/>
          </a:prstGeom>
          <a:noFill/>
        </p:spPr>
        <p:txBody>
          <a:bodyPr wrap="square" rtlCol="0">
            <a:spAutoFit/>
          </a:bodyPr>
          <a:lstStyle/>
          <a:p>
            <a:pPr algn="ctr"/>
            <a:r>
              <a:rPr lang="zh-CN" altLang="en-US" dirty="0"/>
              <a:t>图</a:t>
            </a:r>
            <a:r>
              <a:rPr lang="en-US" altLang="zh-CN" dirty="0"/>
              <a:t>4.4.6</a:t>
            </a:r>
            <a:endParaRPr lang="zh-CN" altLang="en-US" dirty="0"/>
          </a:p>
        </p:txBody>
      </p:sp>
      <p:pic>
        <p:nvPicPr>
          <p:cNvPr id="9" name="图片 8"/>
          <p:cNvPicPr>
            <a:picLocks noChangeAspect="1"/>
          </p:cNvPicPr>
          <p:nvPr/>
        </p:nvPicPr>
        <p:blipFill>
          <a:blip r:embed="rId3"/>
          <a:stretch>
            <a:fillRect/>
          </a:stretch>
        </p:blipFill>
        <p:spPr>
          <a:xfrm>
            <a:off x="975294" y="2284491"/>
            <a:ext cx="4545636" cy="3273902"/>
          </a:xfrm>
          <a:prstGeom prst="rect">
            <a:avLst/>
          </a:prstGeom>
        </p:spPr>
      </p:pic>
      <p:pic>
        <p:nvPicPr>
          <p:cNvPr id="10" name="图片 9"/>
          <p:cNvPicPr>
            <a:picLocks noChangeAspect="1"/>
          </p:cNvPicPr>
          <p:nvPr/>
        </p:nvPicPr>
        <p:blipFill>
          <a:blip r:embed="rId4"/>
          <a:stretch>
            <a:fillRect/>
          </a:stretch>
        </p:blipFill>
        <p:spPr>
          <a:xfrm>
            <a:off x="6987836" y="2278209"/>
            <a:ext cx="4561246" cy="3273902"/>
          </a:xfrm>
          <a:prstGeom prst="rect">
            <a:avLst/>
          </a:prstGeom>
        </p:spPr>
      </p:pic>
      <p:grpSp>
        <p:nvGrpSpPr>
          <p:cNvPr id="4" name="组合 3"/>
          <p:cNvGrpSpPr/>
          <p:nvPr/>
        </p:nvGrpSpPr>
        <p:grpSpPr>
          <a:xfrm>
            <a:off x="8284464" y="-20003"/>
            <a:ext cx="3944823" cy="870585"/>
            <a:chOff x="218930" y="27621"/>
            <a:chExt cx="3944823" cy="870585"/>
          </a:xfrm>
        </p:grpSpPr>
        <p:pic>
          <p:nvPicPr>
            <p:cNvPr id="5" name="图片 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p:cNvPicPr>
              <a:picLocks noChangeAspect="1"/>
            </p:cNvPicPr>
            <p:nvPr/>
          </p:nvPicPr>
          <p:blipFill>
            <a:blip r:embed="rId7"/>
            <a:stretch>
              <a:fillRect/>
            </a:stretch>
          </p:blipFill>
          <p:spPr>
            <a:xfrm>
              <a:off x="889310" y="232410"/>
              <a:ext cx="616345" cy="461009"/>
            </a:xfrm>
            <a:prstGeom prst="rect">
              <a:avLst/>
            </a:prstGeom>
            <a:noFill/>
            <a:ln w="9525">
              <a:noFill/>
            </a:ln>
          </p:spPr>
        </p:pic>
        <p:pic>
          <p:nvPicPr>
            <p:cNvPr id="13" name="图片 8"/>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1200329"/>
          </a:xfrm>
          <a:prstGeom prst="rect">
            <a:avLst/>
          </a:prstGeom>
          <a:noFill/>
        </p:spPr>
        <p:txBody>
          <a:bodyPr wrap="square" rtlCol="0">
            <a:spAutoFit/>
          </a:bodyPr>
          <a:lstStyle/>
          <a:p>
            <a:r>
              <a:rPr lang="en-US" altLang="zh-CN" sz="2400" b="1" dirty="0"/>
              <a:t>1)</a:t>
            </a:r>
            <a:r>
              <a:rPr lang="zh-CN" altLang="en-US" sz="2400" b="1" i="0" dirty="0">
                <a:solidFill>
                  <a:srgbClr val="24292F"/>
                </a:solidFill>
                <a:effectLst/>
                <a:latin typeface="-apple-system"/>
              </a:rPr>
              <a:t>右键选定需要操作的文件</a:t>
            </a:r>
            <a:r>
              <a:rPr lang="en-US" altLang="zh-CN" sz="2400" b="1" i="0" dirty="0">
                <a:solidFill>
                  <a:srgbClr val="24292F"/>
                </a:solidFill>
                <a:effectLst/>
                <a:latin typeface="-apple-system"/>
              </a:rPr>
              <a:t>,</a:t>
            </a:r>
            <a:r>
              <a:rPr lang="zh-CN" altLang="en-US" sz="2400" b="1" i="0" dirty="0">
                <a:solidFill>
                  <a:srgbClr val="24292F"/>
                </a:solidFill>
                <a:effectLst/>
                <a:latin typeface="-apple-system"/>
              </a:rPr>
              <a:t>即可进行 打开文件</a:t>
            </a:r>
            <a:r>
              <a:rPr lang="en-US" altLang="zh-CN" sz="2400" b="1" i="0" dirty="0">
                <a:solidFill>
                  <a:srgbClr val="24292F"/>
                </a:solidFill>
                <a:effectLst/>
                <a:latin typeface="-apple-system"/>
              </a:rPr>
              <a:t>/</a:t>
            </a:r>
            <a:r>
              <a:rPr lang="zh-CN" altLang="en-US" sz="2400" b="1" i="0" dirty="0">
                <a:solidFill>
                  <a:srgbClr val="24292F"/>
                </a:solidFill>
                <a:effectLst/>
                <a:latin typeface="-apple-system"/>
              </a:rPr>
              <a:t>文件夹、将文件导出到、打开选中文件位置、删除选中文件 四个操作。（如图</a:t>
            </a:r>
            <a:r>
              <a:rPr lang="en-US" altLang="zh-CN" sz="2400" b="1" i="0" dirty="0">
                <a:solidFill>
                  <a:srgbClr val="24292F"/>
                </a:solidFill>
                <a:effectLst/>
                <a:latin typeface="-apple-system"/>
              </a:rPr>
              <a:t>4.5.1</a:t>
            </a:r>
            <a:r>
              <a:rPr lang="zh-CN" altLang="en-US" sz="2400" b="1" i="0" dirty="0">
                <a:solidFill>
                  <a:srgbClr val="24292F"/>
                </a:solidFill>
                <a:effectLst/>
                <a:latin typeface="-apple-system"/>
              </a:rPr>
              <a:t>）</a:t>
            </a:r>
            <a:endParaRPr lang="zh-CN" altLang="en-US" sz="2400" b="1" dirty="0"/>
          </a:p>
          <a:p>
            <a:pPr marL="0" indent="0">
              <a:buNone/>
            </a:pPr>
            <a:endParaRPr lang="zh-CN" altLang="en-US" sz="2400" b="1" dirty="0"/>
          </a:p>
        </p:txBody>
      </p:sp>
      <p:sp>
        <p:nvSpPr>
          <p:cNvPr id="3" name="文本框 2"/>
          <p:cNvSpPr txBox="1"/>
          <p:nvPr/>
        </p:nvSpPr>
        <p:spPr>
          <a:xfrm>
            <a:off x="491706" y="879434"/>
            <a:ext cx="4976042" cy="707886"/>
          </a:xfrm>
          <a:prstGeom prst="rect">
            <a:avLst/>
          </a:prstGeom>
          <a:noFill/>
        </p:spPr>
        <p:txBody>
          <a:bodyPr wrap="none" rtlCol="0">
            <a:spAutoFit/>
          </a:bodyPr>
          <a:lstStyle/>
          <a:p>
            <a:r>
              <a:rPr lang="zh-CN" altLang="en-US" sz="4000" b="1" dirty="0"/>
              <a:t>五、对</a:t>
            </a:r>
            <a:r>
              <a:rPr lang="zh-CN" altLang="en-US" sz="4000" b="1" i="0" dirty="0">
                <a:solidFill>
                  <a:srgbClr val="24292F"/>
                </a:solidFill>
                <a:effectLst/>
                <a:latin typeface="-apple-system"/>
              </a:rPr>
              <a:t>文件进行</a:t>
            </a:r>
            <a:r>
              <a:rPr lang="zh-CN" altLang="en-US" sz="4000" b="1" dirty="0">
                <a:solidFill>
                  <a:srgbClr val="24292F"/>
                </a:solidFill>
                <a:latin typeface="-apple-system"/>
              </a:rPr>
              <a:t>操作</a:t>
            </a:r>
            <a:endParaRPr lang="zh-CN" altLang="en-US" sz="200" b="1" dirty="0">
              <a:ea typeface="思源黑体 Regular" panose="020B0500000000000000"/>
            </a:endParaRPr>
          </a:p>
        </p:txBody>
      </p:sp>
      <p:sp>
        <p:nvSpPr>
          <p:cNvPr id="4" name="文本框 3"/>
          <p:cNvSpPr txBox="1"/>
          <p:nvPr/>
        </p:nvSpPr>
        <p:spPr>
          <a:xfrm>
            <a:off x="5289175" y="6354840"/>
            <a:ext cx="1613647" cy="369332"/>
          </a:xfrm>
          <a:prstGeom prst="rect">
            <a:avLst/>
          </a:prstGeom>
          <a:noFill/>
        </p:spPr>
        <p:txBody>
          <a:bodyPr wrap="square" rtlCol="0">
            <a:spAutoFit/>
          </a:bodyPr>
          <a:lstStyle/>
          <a:p>
            <a:pPr algn="ctr"/>
            <a:r>
              <a:rPr lang="zh-CN" altLang="en-US" dirty="0"/>
              <a:t>图</a:t>
            </a:r>
            <a:r>
              <a:rPr lang="en-US" altLang="zh-CN" dirty="0"/>
              <a:t>4.5.1</a:t>
            </a:r>
            <a:endParaRPr lang="zh-CN" altLang="en-US" dirty="0"/>
          </a:p>
        </p:txBody>
      </p:sp>
      <p:pic>
        <p:nvPicPr>
          <p:cNvPr id="5" name="图片 4" descr="图形用户界面, 文本, 应用程序, 电子邮件&#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239" y="2576936"/>
            <a:ext cx="6307520" cy="3644076"/>
          </a:xfrm>
          <a:prstGeom prst="rect">
            <a:avLst/>
          </a:prstGeom>
        </p:spPr>
      </p:pic>
      <p:grpSp>
        <p:nvGrpSpPr>
          <p:cNvPr id="6" name="组合 5"/>
          <p:cNvGrpSpPr/>
          <p:nvPr/>
        </p:nvGrpSpPr>
        <p:grpSpPr>
          <a:xfrm>
            <a:off x="8243367" y="-80963"/>
            <a:ext cx="3944823" cy="870585"/>
            <a:chOff x="218930" y="27621"/>
            <a:chExt cx="3944823" cy="870585"/>
          </a:xfrm>
        </p:grpSpPr>
        <p:pic>
          <p:nvPicPr>
            <p:cNvPr id="8" name="图片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9" name="Picture 3"/>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10" name="图片 8"/>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2" name="图片 11"/>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descr="图片2"/>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custDataLst>
              <p:tags r:id="rId2"/>
            </p:custDataLst>
          </p:nvPr>
        </p:nvSpPr>
        <p:spPr>
          <a:xfrm>
            <a:off x="600710" y="1333500"/>
            <a:ext cx="6391275" cy="1593850"/>
          </a:xfrm>
          <a:prstGeom prst="rect">
            <a:avLst/>
          </a:prstGeom>
          <a:effectLst>
            <a:glow rad="101600">
              <a:schemeClr val="accent2">
                <a:satMod val="175000"/>
                <a:alpha val="40000"/>
              </a:schemeClr>
            </a:glow>
            <a:outerShdw blurRad="50800" dist="38100" dir="2700000" algn="tl" rotWithShape="0">
              <a:prstClr val="black">
                <a:alpha val="40000"/>
              </a:prstClr>
            </a:outerShdw>
            <a:softEdge rad="12700"/>
          </a:effectLst>
        </p:spPr>
        <p:txBody>
          <a:bodyPr wrap="square">
            <a:noAutofit/>
          </a:bodyPr>
          <a:lstStyle/>
          <a:p>
            <a:pPr algn="l"/>
            <a:endParaRPr lang="zh-CN" altLang="en-US" sz="2800" b="1" dirty="0">
              <a:solidFill>
                <a:srgbClr val="FF0000"/>
              </a:solidFill>
              <a:effectLst>
                <a:outerShdw blurRad="50800" dist="38100" dir="2700000" algn="tl" rotWithShape="0">
                  <a:schemeClr val="tx1">
                    <a:alpha val="40000"/>
                  </a:scheme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4064000" y="4502150"/>
            <a:ext cx="4064000" cy="485775"/>
          </a:xfrm>
          <a:prstGeom prst="rect">
            <a:avLst/>
          </a:prstGeom>
          <a:noFill/>
        </p:spPr>
        <p:txBody>
          <a:bodyPr wrap="square" rtlCol="0">
            <a:noAutofit/>
          </a:bodyPr>
          <a:lstStyle/>
          <a:p>
            <a:pPr algn="just"/>
            <a:endParaRPr lang="zh-CN" altLang="en-US" sz="2400" b="1" dirty="0">
              <a:solidFill>
                <a:schemeClr val="bg1"/>
              </a:solidFill>
              <a:ea typeface="+mn-lt"/>
            </a:endParaRPr>
          </a:p>
        </p:txBody>
      </p:sp>
      <p:sp>
        <p:nvSpPr>
          <p:cNvPr id="7" name="文本框 6"/>
          <p:cNvSpPr txBox="1"/>
          <p:nvPr>
            <p:custDataLst>
              <p:tags r:id="rId4"/>
            </p:custDataLst>
          </p:nvPr>
        </p:nvSpPr>
        <p:spPr>
          <a:xfrm>
            <a:off x="600710" y="5434330"/>
            <a:ext cx="2940050" cy="948055"/>
          </a:xfrm>
          <a:prstGeom prst="rect">
            <a:avLst/>
          </a:prstGeom>
          <a:noFill/>
        </p:spPr>
        <p:txBody>
          <a:bodyPr wrap="square" rtlCol="0">
            <a:noAutofit/>
          </a:bodyPr>
          <a:lstStyle/>
          <a:p>
            <a:pPr>
              <a:lnSpc>
                <a:spcPct val="150000"/>
              </a:lnSpc>
            </a:pPr>
            <a:endParaRPr lang="zh-CN" altLang="en-US" sz="2000" b="1" dirty="0">
              <a:ea typeface="+mn-lt"/>
              <a:cs typeface="微软雅黑" panose="020B0503020204020204" pitchFamily="34" charset="-122"/>
            </a:endParaRPr>
          </a:p>
        </p:txBody>
      </p:sp>
      <p:pic>
        <p:nvPicPr>
          <p:cNvPr id="11" name="图片 10" descr="7"/>
          <p:cNvPicPr>
            <a:picLocks noChangeAspect="1"/>
          </p:cNvPicPr>
          <p:nvPr>
            <p:custDataLst>
              <p:tags r:id="rId5"/>
            </p:custDataLst>
          </p:nvPr>
        </p:nvPicPr>
        <p:blipFill>
          <a:blip r:embed="rId6"/>
          <a:stretch>
            <a:fillRect/>
          </a:stretch>
        </p:blipFill>
        <p:spPr>
          <a:xfrm>
            <a:off x="7285355" y="1858010"/>
            <a:ext cx="3658235" cy="4230370"/>
          </a:xfrm>
          <a:prstGeom prst="rect">
            <a:avLst/>
          </a:prstGeom>
        </p:spPr>
      </p:pic>
      <p:sp>
        <p:nvSpPr>
          <p:cNvPr id="2" name="文本框 1"/>
          <p:cNvSpPr txBox="1"/>
          <p:nvPr/>
        </p:nvSpPr>
        <p:spPr>
          <a:xfrm>
            <a:off x="-474562" y="2696901"/>
            <a:ext cx="184731" cy="369332"/>
          </a:xfrm>
          <a:prstGeom prst="rect">
            <a:avLst/>
          </a:prstGeom>
          <a:noFill/>
        </p:spPr>
        <p:txBody>
          <a:bodyPr wrap="none" rtlCol="0">
            <a:spAutoFit/>
          </a:bodyPr>
          <a:lstStyle/>
          <a:p>
            <a:endParaRPr kumimoji="1" lang="zh-CN" altLang="en-US"/>
          </a:p>
        </p:txBody>
      </p:sp>
      <p:sp>
        <p:nvSpPr>
          <p:cNvPr id="5" name="文本框 4"/>
          <p:cNvSpPr txBox="1"/>
          <p:nvPr/>
        </p:nvSpPr>
        <p:spPr>
          <a:xfrm>
            <a:off x="277495" y="2763837"/>
            <a:ext cx="8359140" cy="1330325"/>
          </a:xfrm>
          <a:prstGeom prst="rect">
            <a:avLst/>
          </a:prstGeom>
          <a:noFill/>
        </p:spPr>
        <p:txBody>
          <a:bodyPr wrap="square" rtlCol="0">
            <a:noAutofit/>
          </a:bodyPr>
          <a:lstStyle/>
          <a:p>
            <a:pPr lvl="0">
              <a:buClrTx/>
              <a:buSzTx/>
              <a:buFontTx/>
            </a:pPr>
            <a:r>
              <a:rPr lang="en-US" altLang="zh-CN"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rPr>
              <a:t>01</a:t>
            </a:r>
            <a:r>
              <a:rPr lang="zh-CN" altLang="en-US"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rPr>
              <a:t>、项目背景</a:t>
            </a:r>
            <a:endParaRPr lang="zh-CN" altLang="en-US"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endParaRPr>
          </a:p>
        </p:txBody>
      </p:sp>
      <p:grpSp>
        <p:nvGrpSpPr>
          <p:cNvPr id="9" name="组合 8"/>
          <p:cNvGrpSpPr/>
          <p:nvPr/>
        </p:nvGrpSpPr>
        <p:grpSpPr>
          <a:xfrm>
            <a:off x="0" y="-71755"/>
            <a:ext cx="3944823" cy="870585"/>
            <a:chOff x="218930" y="27621"/>
            <a:chExt cx="3944823" cy="870585"/>
          </a:xfrm>
        </p:grpSpPr>
        <p:pic>
          <p:nvPicPr>
            <p:cNvPr id="10" name="图片 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3" name="图片 8"/>
            <p:cNvPicPr>
              <a:picLocks noChangeAspect="1"/>
            </p:cNvPicPr>
            <p:nvPr>
              <p:custDataLst>
                <p:tags r:id="rId10"/>
              </p:custDataLst>
            </p:nvPr>
          </p:nvPicPr>
          <p:blipFill rotWithShape="1">
            <a:blip r:embed="rId11"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1198880"/>
          </a:xfrm>
          <a:prstGeom prst="rect">
            <a:avLst/>
          </a:prstGeom>
          <a:noFill/>
        </p:spPr>
        <p:txBody>
          <a:bodyPr wrap="square" rtlCol="0">
            <a:spAutoFit/>
          </a:bodyPr>
          <a:lstStyle/>
          <a:p>
            <a:pPr marL="0" indent="0">
              <a:buNone/>
            </a:pPr>
            <a:r>
              <a:rPr lang="en-US" altLang="zh-CN" sz="2400" b="1" i="0" dirty="0">
                <a:solidFill>
                  <a:srgbClr val="24292F"/>
                </a:solidFill>
                <a:effectLst/>
                <a:latin typeface="-apple-system"/>
              </a:rPr>
              <a:t>2</a:t>
            </a:r>
            <a:r>
              <a:rPr lang="zh-CN" altLang="en-US" sz="2400" b="1" i="0" dirty="0">
                <a:solidFill>
                  <a:srgbClr val="24292F"/>
                </a:solidFill>
                <a:effectLst/>
                <a:latin typeface="-apple-system"/>
              </a:rPr>
              <a:t>）</a:t>
            </a:r>
            <a:r>
              <a:rPr lang="en-US" altLang="zh-CN" sz="2400" b="1" i="0" dirty="0">
                <a:solidFill>
                  <a:srgbClr val="24292F"/>
                </a:solidFill>
                <a:effectLst/>
                <a:latin typeface="-apple-system"/>
              </a:rPr>
              <a:t> </a:t>
            </a:r>
            <a:r>
              <a:rPr lang="zh-CN" altLang="en-US" sz="2400" b="1" i="0" dirty="0">
                <a:solidFill>
                  <a:srgbClr val="24292F"/>
                </a:solidFill>
                <a:effectLst/>
                <a:latin typeface="-apple-system"/>
              </a:rPr>
              <a:t>按住 </a:t>
            </a:r>
            <a:r>
              <a:rPr lang="en-US" altLang="zh-CN" sz="2400" b="1" i="0" dirty="0">
                <a:solidFill>
                  <a:srgbClr val="24292F"/>
                </a:solidFill>
                <a:effectLst/>
                <a:latin typeface="+mj-lt"/>
                <a:ea typeface="+mj-lt"/>
              </a:rPr>
              <a:t>shift</a:t>
            </a:r>
            <a:r>
              <a:rPr lang="en-US" altLang="zh-CN" sz="2400" b="1" i="0" dirty="0">
                <a:solidFill>
                  <a:srgbClr val="24292F"/>
                </a:solidFill>
                <a:effectLst/>
                <a:latin typeface="-apple-system"/>
              </a:rPr>
              <a:t>+</a:t>
            </a:r>
            <a:r>
              <a:rPr lang="zh-CN" altLang="en-US" sz="2400" b="1" i="0" dirty="0">
                <a:solidFill>
                  <a:srgbClr val="24292F"/>
                </a:solidFill>
                <a:effectLst/>
                <a:latin typeface="-apple-system"/>
              </a:rPr>
              <a:t>左键 可以进行多选操作</a:t>
            </a:r>
            <a:r>
              <a:rPr lang="en-US" altLang="zh-CN" sz="2400" b="1" i="0" dirty="0">
                <a:solidFill>
                  <a:srgbClr val="24292F"/>
                </a:solidFill>
                <a:effectLst/>
                <a:latin typeface="-apple-system"/>
              </a:rPr>
              <a:t>,</a:t>
            </a:r>
            <a:r>
              <a:rPr lang="zh-CN" altLang="en-US" sz="2400" b="1" i="0" dirty="0">
                <a:solidFill>
                  <a:srgbClr val="24292F"/>
                </a:solidFill>
                <a:effectLst/>
                <a:latin typeface="-apple-system"/>
              </a:rPr>
              <a:t>此时再次使用上述操作</a:t>
            </a:r>
            <a:r>
              <a:rPr lang="en-US" altLang="zh-CN" sz="2400" b="1" i="0" dirty="0">
                <a:solidFill>
                  <a:srgbClr val="24292F"/>
                </a:solidFill>
                <a:effectLst/>
                <a:latin typeface="-apple-system"/>
              </a:rPr>
              <a:t>,</a:t>
            </a:r>
            <a:r>
              <a:rPr lang="zh-CN" altLang="en-US" sz="2400" b="1" i="0" dirty="0">
                <a:solidFill>
                  <a:srgbClr val="24292F"/>
                </a:solidFill>
                <a:effectLst/>
                <a:latin typeface="-apple-system"/>
              </a:rPr>
              <a:t>可以进行批量操作（如图</a:t>
            </a:r>
            <a:r>
              <a:rPr lang="en-US" altLang="zh-CN" sz="2400" b="1" i="0" dirty="0">
                <a:solidFill>
                  <a:srgbClr val="24292F"/>
                </a:solidFill>
                <a:effectLst/>
                <a:latin typeface="-apple-system"/>
              </a:rPr>
              <a:t>4.5.2</a:t>
            </a:r>
            <a:r>
              <a:rPr lang="zh-CN" altLang="en-US" sz="2400" b="1" i="0" dirty="0">
                <a:solidFill>
                  <a:srgbClr val="24292F"/>
                </a:solidFill>
                <a:effectLst/>
                <a:latin typeface="-apple-system"/>
              </a:rPr>
              <a:t>）</a:t>
            </a:r>
            <a:endParaRPr lang="zh-CN" altLang="en-US" sz="2400" b="1" dirty="0"/>
          </a:p>
          <a:p>
            <a:pPr marL="0" indent="0">
              <a:buNone/>
            </a:pPr>
            <a:endParaRPr lang="zh-CN" altLang="en-US" sz="2400" b="1" dirty="0"/>
          </a:p>
        </p:txBody>
      </p:sp>
      <p:sp>
        <p:nvSpPr>
          <p:cNvPr id="3" name="文本框 2"/>
          <p:cNvSpPr txBox="1"/>
          <p:nvPr/>
        </p:nvSpPr>
        <p:spPr>
          <a:xfrm>
            <a:off x="491706" y="879434"/>
            <a:ext cx="4976042" cy="707886"/>
          </a:xfrm>
          <a:prstGeom prst="rect">
            <a:avLst/>
          </a:prstGeom>
          <a:noFill/>
        </p:spPr>
        <p:txBody>
          <a:bodyPr wrap="none" rtlCol="0">
            <a:spAutoFit/>
          </a:bodyPr>
          <a:lstStyle/>
          <a:p>
            <a:r>
              <a:rPr lang="zh-CN" altLang="en-US" sz="4000" b="1" dirty="0"/>
              <a:t>五、对</a:t>
            </a:r>
            <a:r>
              <a:rPr lang="zh-CN" altLang="en-US" sz="4000" b="1" i="0" dirty="0">
                <a:solidFill>
                  <a:srgbClr val="24292F"/>
                </a:solidFill>
                <a:effectLst/>
                <a:latin typeface="-apple-system"/>
              </a:rPr>
              <a:t>文件进行</a:t>
            </a:r>
            <a:r>
              <a:rPr lang="zh-CN" altLang="en-US" sz="4000" b="1" dirty="0">
                <a:solidFill>
                  <a:srgbClr val="24292F"/>
                </a:solidFill>
                <a:latin typeface="-apple-system"/>
              </a:rPr>
              <a:t>操作</a:t>
            </a:r>
            <a:endParaRPr lang="zh-CN" altLang="en-US" sz="200" b="1" dirty="0">
              <a:ea typeface="思源黑体 Regular" panose="020B0500000000000000"/>
            </a:endParaRPr>
          </a:p>
        </p:txBody>
      </p:sp>
      <p:sp>
        <p:nvSpPr>
          <p:cNvPr id="6" name="文本框 5"/>
          <p:cNvSpPr txBox="1"/>
          <p:nvPr/>
        </p:nvSpPr>
        <p:spPr>
          <a:xfrm>
            <a:off x="5099393" y="6427708"/>
            <a:ext cx="1613647" cy="369332"/>
          </a:xfrm>
          <a:prstGeom prst="rect">
            <a:avLst/>
          </a:prstGeom>
          <a:noFill/>
        </p:spPr>
        <p:txBody>
          <a:bodyPr wrap="square" rtlCol="0">
            <a:spAutoFit/>
          </a:bodyPr>
          <a:lstStyle/>
          <a:p>
            <a:pPr algn="ctr"/>
            <a:r>
              <a:rPr lang="zh-CN" altLang="en-US" dirty="0"/>
              <a:t>图</a:t>
            </a:r>
            <a:r>
              <a:rPr lang="en-US" altLang="zh-CN" dirty="0"/>
              <a:t>4.5.2</a:t>
            </a:r>
            <a:endParaRPr lang="zh-CN" altLang="en-US" dirty="0"/>
          </a:p>
        </p:txBody>
      </p:sp>
      <p:pic>
        <p:nvPicPr>
          <p:cNvPr id="8" name="图片 7" descr="图形用户界面, 应用程序&#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1235" y="2196819"/>
            <a:ext cx="5829965" cy="4230889"/>
          </a:xfrm>
          <a:prstGeom prst="rect">
            <a:avLst/>
          </a:prstGeom>
        </p:spPr>
      </p:pic>
      <p:grpSp>
        <p:nvGrpSpPr>
          <p:cNvPr id="4" name="组合 3"/>
          <p:cNvGrpSpPr/>
          <p:nvPr/>
        </p:nvGrpSpPr>
        <p:grpSpPr>
          <a:xfrm>
            <a:off x="8251622" y="-80963"/>
            <a:ext cx="3944823" cy="870585"/>
            <a:chOff x="218930" y="27621"/>
            <a:chExt cx="3944823" cy="870585"/>
          </a:xfrm>
        </p:grpSpPr>
        <p:pic>
          <p:nvPicPr>
            <p:cNvPr id="5" name="图片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9" name="Picture 3"/>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10" name="图片 8"/>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2" name="图片 11"/>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1587320"/>
            <a:ext cx="11145328" cy="1938992"/>
          </a:xfrm>
          <a:prstGeom prst="rect">
            <a:avLst/>
          </a:prstGeom>
          <a:noFill/>
        </p:spPr>
        <p:txBody>
          <a:bodyPr wrap="square" rtlCol="0">
            <a:spAutoFit/>
          </a:bodyPr>
          <a:lstStyle/>
          <a:p>
            <a:pPr marL="0" indent="0" algn="l">
              <a:buNone/>
            </a:pPr>
            <a:r>
              <a:rPr lang="zh-CN" altLang="en-US" sz="2400" b="1" i="0" dirty="0">
                <a:solidFill>
                  <a:srgbClr val="24292F"/>
                </a:solidFill>
                <a:effectLst/>
                <a:latin typeface="-apple-system"/>
              </a:rPr>
              <a:t>该项目采用</a:t>
            </a:r>
            <a:r>
              <a:rPr lang="en-US" altLang="zh-CN" sz="2400" b="1" i="0" dirty="0">
                <a:solidFill>
                  <a:srgbClr val="24292F"/>
                </a:solidFill>
                <a:effectLst/>
                <a:latin typeface="-apple-system"/>
              </a:rPr>
              <a:t>Qt</a:t>
            </a:r>
            <a:r>
              <a:rPr lang="zh-CN" altLang="en-US" sz="2400" b="1" i="0" dirty="0">
                <a:solidFill>
                  <a:srgbClr val="24292F"/>
                </a:solidFill>
                <a:effectLst/>
                <a:latin typeface="-apple-system"/>
              </a:rPr>
              <a:t>库进行开发，</a:t>
            </a:r>
            <a:r>
              <a:rPr lang="en-US" altLang="zh-CN" sz="2400" b="1" i="0" dirty="0">
                <a:solidFill>
                  <a:srgbClr val="24292F"/>
                </a:solidFill>
                <a:effectLst/>
                <a:latin typeface="-apple-system"/>
              </a:rPr>
              <a:t>Qt</a:t>
            </a:r>
            <a:r>
              <a:rPr lang="zh-CN" altLang="en-US" sz="2400" b="1" i="0" dirty="0">
                <a:solidFill>
                  <a:srgbClr val="24292F"/>
                </a:solidFill>
                <a:effectLst/>
                <a:latin typeface="-apple-system"/>
              </a:rPr>
              <a:t>库是一套跨平台的</a:t>
            </a:r>
            <a:r>
              <a:rPr lang="en-US" altLang="zh-CN" sz="2400" b="1" i="0" dirty="0">
                <a:solidFill>
                  <a:srgbClr val="24292F"/>
                </a:solidFill>
                <a:effectLst/>
                <a:latin typeface="-apple-system"/>
              </a:rPr>
              <a:t>C++</a:t>
            </a:r>
            <a:r>
              <a:rPr lang="zh-CN" altLang="en-US" sz="2400" b="1" i="0" dirty="0">
                <a:solidFill>
                  <a:srgbClr val="24292F"/>
                </a:solidFill>
                <a:effectLst/>
                <a:latin typeface="-apple-system"/>
              </a:rPr>
              <a:t>开发类库，主要用来开发图形用户界面（</a:t>
            </a:r>
            <a:r>
              <a:rPr lang="en-US" altLang="zh-CN" sz="2400" b="1" i="0" dirty="0">
                <a:solidFill>
                  <a:srgbClr val="24292F"/>
                </a:solidFill>
                <a:effectLst/>
                <a:latin typeface="-apple-system"/>
              </a:rPr>
              <a:t>GUI</a:t>
            </a:r>
            <a:r>
              <a:rPr lang="zh-CN" altLang="en-US" sz="2400" b="1" i="0" dirty="0">
                <a:solidFill>
                  <a:srgbClr val="24292F"/>
                </a:solidFill>
                <a:effectLst/>
                <a:latin typeface="-apple-system"/>
              </a:rPr>
              <a:t>）程序，也可以开发不带界面的命令行（</a:t>
            </a:r>
            <a:r>
              <a:rPr lang="en-US" altLang="zh-CN" sz="2400" b="1" i="0" dirty="0">
                <a:solidFill>
                  <a:srgbClr val="24292F"/>
                </a:solidFill>
                <a:effectLst/>
                <a:latin typeface="-apple-system"/>
              </a:rPr>
              <a:t>CUI</a:t>
            </a:r>
            <a:r>
              <a:rPr lang="zh-CN" altLang="en-US" sz="2400" b="1" i="0" dirty="0">
                <a:solidFill>
                  <a:srgbClr val="24292F"/>
                </a:solidFill>
                <a:effectLst/>
                <a:latin typeface="-apple-system"/>
              </a:rPr>
              <a:t>）程序。</a:t>
            </a:r>
            <a:endParaRPr lang="zh-CN" altLang="en-US" sz="2400" b="1" i="0" dirty="0">
              <a:solidFill>
                <a:srgbClr val="24292F"/>
              </a:solidFill>
              <a:effectLst/>
              <a:latin typeface="-apple-system"/>
            </a:endParaRPr>
          </a:p>
          <a:p>
            <a:pPr marL="0" indent="0" algn="l">
              <a:buNone/>
            </a:pPr>
            <a:r>
              <a:rPr lang="zh-CN" altLang="en-US" sz="2400" b="1" i="0" dirty="0">
                <a:solidFill>
                  <a:srgbClr val="24292F"/>
                </a:solidFill>
                <a:effectLst/>
                <a:latin typeface="-apple-system"/>
              </a:rPr>
              <a:t>借助</a:t>
            </a:r>
            <a:r>
              <a:rPr lang="en-US" altLang="zh-CN" sz="2400" b="1" i="0" dirty="0">
                <a:solidFill>
                  <a:srgbClr val="24292F"/>
                </a:solidFill>
                <a:effectLst/>
                <a:latin typeface="-apple-system"/>
              </a:rPr>
              <a:t>Qt</a:t>
            </a:r>
            <a:r>
              <a:rPr lang="zh-CN" altLang="en-US" sz="2400" b="1" i="0" dirty="0">
                <a:solidFill>
                  <a:srgbClr val="24292F"/>
                </a:solidFill>
                <a:effectLst/>
                <a:latin typeface="-apple-system"/>
              </a:rPr>
              <a:t>库中的</a:t>
            </a:r>
            <a:r>
              <a:rPr lang="en-US" altLang="zh-CN" sz="2400" b="1" i="0" dirty="0">
                <a:solidFill>
                  <a:srgbClr val="24292F"/>
                </a:solidFill>
                <a:effectLst/>
                <a:latin typeface="-apple-system"/>
              </a:rPr>
              <a:t>.</a:t>
            </a:r>
            <a:r>
              <a:rPr lang="en-US" altLang="zh-CN" sz="2400" b="1" i="0" dirty="0" err="1">
                <a:solidFill>
                  <a:srgbClr val="24292F"/>
                </a:solidFill>
                <a:effectLst/>
                <a:latin typeface="-apple-system"/>
              </a:rPr>
              <a:t>ui</a:t>
            </a:r>
            <a:r>
              <a:rPr lang="zh-CN" altLang="en-US" sz="2400" b="1" i="0" dirty="0">
                <a:solidFill>
                  <a:srgbClr val="24292F"/>
                </a:solidFill>
                <a:effectLst/>
                <a:latin typeface="-apple-system"/>
              </a:rPr>
              <a:t>文件，可以做到画出所需界面，编辑器自动生成代码，大大加快了软件的开发进度，同时降低了开发难度。（如图</a:t>
            </a:r>
            <a:r>
              <a:rPr lang="en-US" altLang="zh-CN" sz="2400" b="1" i="0" dirty="0">
                <a:solidFill>
                  <a:srgbClr val="24292F"/>
                </a:solidFill>
                <a:effectLst/>
                <a:latin typeface="-apple-system"/>
              </a:rPr>
              <a:t>6.1</a:t>
            </a:r>
            <a:r>
              <a:rPr lang="zh-CN" altLang="en-US" sz="2400" b="1" i="0" dirty="0">
                <a:solidFill>
                  <a:srgbClr val="24292F"/>
                </a:solidFill>
                <a:effectLst/>
                <a:latin typeface="-apple-system"/>
              </a:rPr>
              <a:t>）</a:t>
            </a:r>
            <a:endParaRPr lang="zh-CN" altLang="en-US" sz="2400" b="1" i="0" dirty="0">
              <a:solidFill>
                <a:srgbClr val="24292F"/>
              </a:solidFill>
              <a:effectLst/>
              <a:latin typeface="-apple-system"/>
            </a:endParaRPr>
          </a:p>
          <a:p>
            <a:pPr marL="0" indent="0">
              <a:buNone/>
            </a:pPr>
            <a:endParaRPr lang="zh-CN" altLang="en-US" sz="2400" b="1" dirty="0"/>
          </a:p>
        </p:txBody>
      </p:sp>
      <p:sp>
        <p:nvSpPr>
          <p:cNvPr id="3" name="文本框 2"/>
          <p:cNvSpPr txBox="1"/>
          <p:nvPr/>
        </p:nvSpPr>
        <p:spPr>
          <a:xfrm>
            <a:off x="491706" y="879434"/>
            <a:ext cx="4857420" cy="707886"/>
          </a:xfrm>
          <a:prstGeom prst="rect">
            <a:avLst/>
          </a:prstGeom>
          <a:noFill/>
        </p:spPr>
        <p:txBody>
          <a:bodyPr wrap="none" rtlCol="0">
            <a:spAutoFit/>
          </a:bodyPr>
          <a:lstStyle/>
          <a:p>
            <a:r>
              <a:rPr lang="zh-CN" altLang="en-US" sz="4000" b="1" dirty="0"/>
              <a:t>六、</a:t>
            </a:r>
            <a:r>
              <a:rPr lang="zh-CN" altLang="en-US" sz="4000" b="1" i="0" dirty="0">
                <a:solidFill>
                  <a:srgbClr val="24292F"/>
                </a:solidFill>
                <a:effectLst/>
                <a:latin typeface="-apple-system"/>
              </a:rPr>
              <a:t>可视化界面技术</a:t>
            </a:r>
            <a:endParaRPr lang="zh-CN" altLang="en-US" sz="100" b="1" dirty="0">
              <a:ea typeface="思源黑体 Regular" panose="020B0500000000000000"/>
            </a:endParaRPr>
          </a:p>
        </p:txBody>
      </p:sp>
      <p:sp>
        <p:nvSpPr>
          <p:cNvPr id="4" name="文本框 3"/>
          <p:cNvSpPr txBox="1"/>
          <p:nvPr/>
        </p:nvSpPr>
        <p:spPr>
          <a:xfrm>
            <a:off x="4793518" y="6313334"/>
            <a:ext cx="1613647" cy="369332"/>
          </a:xfrm>
          <a:prstGeom prst="rect">
            <a:avLst/>
          </a:prstGeom>
          <a:noFill/>
        </p:spPr>
        <p:txBody>
          <a:bodyPr wrap="square" rtlCol="0">
            <a:spAutoFit/>
          </a:bodyPr>
          <a:lstStyle/>
          <a:p>
            <a:pPr algn="ctr"/>
            <a:r>
              <a:rPr lang="zh-CN" altLang="en-US" dirty="0"/>
              <a:t>图</a:t>
            </a:r>
            <a:r>
              <a:rPr lang="en-US" altLang="zh-CN" dirty="0"/>
              <a:t>6.1</a:t>
            </a:r>
            <a:endParaRPr lang="zh-CN" altLang="en-US" dirty="0"/>
          </a:p>
        </p:txBody>
      </p:sp>
      <p:pic>
        <p:nvPicPr>
          <p:cNvPr id="5" name="图片 4"/>
          <p:cNvPicPr>
            <a:picLocks noChangeAspect="1"/>
          </p:cNvPicPr>
          <p:nvPr/>
        </p:nvPicPr>
        <p:blipFill>
          <a:blip r:embed="rId3"/>
          <a:stretch>
            <a:fillRect/>
          </a:stretch>
        </p:blipFill>
        <p:spPr>
          <a:xfrm>
            <a:off x="2854294" y="3449885"/>
            <a:ext cx="5492096" cy="2863449"/>
          </a:xfrm>
          <a:prstGeom prst="rect">
            <a:avLst/>
          </a:prstGeom>
        </p:spPr>
      </p:pic>
      <p:grpSp>
        <p:nvGrpSpPr>
          <p:cNvPr id="6" name="组合 5"/>
          <p:cNvGrpSpPr/>
          <p:nvPr/>
        </p:nvGrpSpPr>
        <p:grpSpPr>
          <a:xfrm>
            <a:off x="8251622" y="-80963"/>
            <a:ext cx="3944823" cy="870585"/>
            <a:chOff x="218930" y="27621"/>
            <a:chExt cx="3944823" cy="870585"/>
          </a:xfrm>
        </p:grpSpPr>
        <p:pic>
          <p:nvPicPr>
            <p:cNvPr id="8" name="图片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9" name="Picture 3"/>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10" name="图片 8"/>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2" name="图片 11"/>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descr="图片2"/>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custDataLst>
              <p:tags r:id="rId2"/>
            </p:custDataLst>
          </p:nvPr>
        </p:nvSpPr>
        <p:spPr>
          <a:xfrm>
            <a:off x="600710" y="1333500"/>
            <a:ext cx="6391275" cy="1593850"/>
          </a:xfrm>
          <a:prstGeom prst="rect">
            <a:avLst/>
          </a:prstGeom>
          <a:effectLst>
            <a:glow rad="101600">
              <a:schemeClr val="accent2">
                <a:satMod val="175000"/>
                <a:alpha val="40000"/>
              </a:schemeClr>
            </a:glow>
            <a:outerShdw blurRad="50800" dist="38100" dir="2700000" algn="tl" rotWithShape="0">
              <a:prstClr val="black">
                <a:alpha val="40000"/>
              </a:prstClr>
            </a:outerShdw>
            <a:softEdge rad="12700"/>
          </a:effectLst>
        </p:spPr>
        <p:txBody>
          <a:bodyPr wrap="square">
            <a:noAutofit/>
          </a:bodyPr>
          <a:lstStyle/>
          <a:p>
            <a:pPr algn="l"/>
            <a:endParaRPr lang="zh-CN" altLang="en-US" sz="2800" b="1" dirty="0">
              <a:solidFill>
                <a:srgbClr val="FF0000"/>
              </a:solidFill>
              <a:effectLst>
                <a:outerShdw blurRad="50800" dist="38100" dir="2700000" algn="tl" rotWithShape="0">
                  <a:schemeClr val="tx1">
                    <a:alpha val="40000"/>
                  </a:scheme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4064000" y="4502150"/>
            <a:ext cx="4064000" cy="485775"/>
          </a:xfrm>
          <a:prstGeom prst="rect">
            <a:avLst/>
          </a:prstGeom>
          <a:noFill/>
        </p:spPr>
        <p:txBody>
          <a:bodyPr wrap="square" rtlCol="0">
            <a:noAutofit/>
          </a:bodyPr>
          <a:lstStyle/>
          <a:p>
            <a:pPr algn="just"/>
            <a:endParaRPr lang="zh-CN" altLang="en-US" sz="2400" b="1" dirty="0">
              <a:solidFill>
                <a:schemeClr val="bg1"/>
              </a:solidFill>
              <a:ea typeface="+mn-lt"/>
            </a:endParaRPr>
          </a:p>
        </p:txBody>
      </p:sp>
      <p:sp>
        <p:nvSpPr>
          <p:cNvPr id="7" name="文本框 6"/>
          <p:cNvSpPr txBox="1"/>
          <p:nvPr>
            <p:custDataLst>
              <p:tags r:id="rId4"/>
            </p:custDataLst>
          </p:nvPr>
        </p:nvSpPr>
        <p:spPr>
          <a:xfrm>
            <a:off x="600710" y="5434330"/>
            <a:ext cx="2940050" cy="948055"/>
          </a:xfrm>
          <a:prstGeom prst="rect">
            <a:avLst/>
          </a:prstGeom>
          <a:noFill/>
        </p:spPr>
        <p:txBody>
          <a:bodyPr wrap="square" rtlCol="0">
            <a:noAutofit/>
          </a:bodyPr>
          <a:lstStyle/>
          <a:p>
            <a:pPr>
              <a:lnSpc>
                <a:spcPct val="150000"/>
              </a:lnSpc>
            </a:pPr>
            <a:endParaRPr lang="zh-CN" altLang="en-US" sz="2000" b="1" dirty="0">
              <a:ea typeface="+mn-lt"/>
              <a:cs typeface="微软雅黑" panose="020B0503020204020204" pitchFamily="34" charset="-122"/>
            </a:endParaRPr>
          </a:p>
        </p:txBody>
      </p:sp>
      <p:pic>
        <p:nvPicPr>
          <p:cNvPr id="11" name="图片 10" descr="7"/>
          <p:cNvPicPr>
            <a:picLocks noChangeAspect="1"/>
          </p:cNvPicPr>
          <p:nvPr>
            <p:custDataLst>
              <p:tags r:id="rId5"/>
            </p:custDataLst>
          </p:nvPr>
        </p:nvPicPr>
        <p:blipFill>
          <a:blip r:embed="rId6"/>
          <a:stretch>
            <a:fillRect/>
          </a:stretch>
        </p:blipFill>
        <p:spPr>
          <a:xfrm>
            <a:off x="7285355" y="1858010"/>
            <a:ext cx="3658235" cy="4230370"/>
          </a:xfrm>
          <a:prstGeom prst="rect">
            <a:avLst/>
          </a:prstGeom>
        </p:spPr>
      </p:pic>
      <p:sp>
        <p:nvSpPr>
          <p:cNvPr id="2" name="文本框 1"/>
          <p:cNvSpPr txBox="1"/>
          <p:nvPr/>
        </p:nvSpPr>
        <p:spPr>
          <a:xfrm>
            <a:off x="-474562" y="2696901"/>
            <a:ext cx="184731" cy="369332"/>
          </a:xfrm>
          <a:prstGeom prst="rect">
            <a:avLst/>
          </a:prstGeom>
          <a:noFill/>
        </p:spPr>
        <p:txBody>
          <a:bodyPr wrap="none" rtlCol="0">
            <a:spAutoFit/>
          </a:bodyPr>
          <a:lstStyle/>
          <a:p>
            <a:endParaRPr kumimoji="1" lang="zh-CN" altLang="en-US"/>
          </a:p>
        </p:txBody>
      </p:sp>
      <p:sp>
        <p:nvSpPr>
          <p:cNvPr id="5" name="文本框 4"/>
          <p:cNvSpPr txBox="1"/>
          <p:nvPr/>
        </p:nvSpPr>
        <p:spPr>
          <a:xfrm>
            <a:off x="277495" y="2763837"/>
            <a:ext cx="8359140" cy="1330325"/>
          </a:xfrm>
          <a:prstGeom prst="rect">
            <a:avLst/>
          </a:prstGeom>
          <a:noFill/>
        </p:spPr>
        <p:txBody>
          <a:bodyPr wrap="square" rtlCol="0">
            <a:noAutofit/>
          </a:bodyPr>
          <a:lstStyle/>
          <a:p>
            <a:pPr lvl="0">
              <a:buClrTx/>
              <a:buSzTx/>
              <a:buFontTx/>
            </a:pPr>
            <a:r>
              <a:rPr lang="en-US" altLang="zh-CN"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rPr>
              <a:t>04</a:t>
            </a:r>
            <a:r>
              <a:rPr lang="zh-CN" altLang="en-US"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rPr>
              <a:t>、特色创新</a:t>
            </a:r>
            <a:endParaRPr lang="zh-CN" altLang="en-US"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endParaRPr>
          </a:p>
        </p:txBody>
      </p:sp>
      <p:grpSp>
        <p:nvGrpSpPr>
          <p:cNvPr id="9" name="组合 8"/>
          <p:cNvGrpSpPr/>
          <p:nvPr/>
        </p:nvGrpSpPr>
        <p:grpSpPr>
          <a:xfrm>
            <a:off x="0" y="-71755"/>
            <a:ext cx="3944823" cy="870585"/>
            <a:chOff x="218930" y="27621"/>
            <a:chExt cx="3944823" cy="870585"/>
          </a:xfrm>
        </p:grpSpPr>
        <p:pic>
          <p:nvPicPr>
            <p:cNvPr id="10" name="图片 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3" name="图片 8"/>
            <p:cNvPicPr>
              <a:picLocks noChangeAspect="1"/>
            </p:cNvPicPr>
            <p:nvPr>
              <p:custDataLst>
                <p:tags r:id="rId10"/>
              </p:custDataLst>
            </p:nvPr>
          </p:nvPicPr>
          <p:blipFill rotWithShape="1">
            <a:blip r:embed="rId11"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922655"/>
            <a:ext cx="11145328" cy="6370975"/>
          </a:xfrm>
          <a:prstGeom prst="rect">
            <a:avLst/>
          </a:prstGeom>
          <a:noFill/>
        </p:spPr>
        <p:txBody>
          <a:bodyPr wrap="square" rtlCol="0">
            <a:spAutoFit/>
          </a:bodyPr>
          <a:lstStyle/>
          <a:p>
            <a:pPr marL="0" indent="0">
              <a:buNone/>
            </a:pPr>
            <a:r>
              <a:rPr lang="en-US" altLang="zh-CN" sz="2400" dirty="0"/>
              <a:t>1</a:t>
            </a:r>
            <a:r>
              <a:rPr lang="zh-CN" altLang="en-US" sz="2400" dirty="0"/>
              <a:t>、拼音搜索和英文搜索：</a:t>
            </a:r>
            <a:endParaRPr lang="en-US" altLang="zh-CN" sz="2400" dirty="0"/>
          </a:p>
          <a:p>
            <a:pPr marL="0" indent="0">
              <a:buNone/>
            </a:pPr>
            <a:r>
              <a:rPr lang="en-US" altLang="zh-CN" sz="2400" dirty="0"/>
              <a:t>    1</a:t>
            </a:r>
            <a:r>
              <a:rPr lang="zh-CN" altLang="en-US" sz="2400" dirty="0"/>
              <a:t>）拼音搜索：是指使用汉语拼音进行搜索。例如，当你想查找某个中文词语时，你输入该词的拼音来获得结果。这种搜索方式通常用于拼音输入法或者无法直接输入中文字符的情况下。</a:t>
            </a:r>
            <a:endParaRPr lang="en-US" altLang="zh-CN" sz="2400" dirty="0"/>
          </a:p>
          <a:p>
            <a:pPr marL="0" indent="0" algn="l">
              <a:buNone/>
            </a:pPr>
            <a:r>
              <a:rPr lang="zh-CN" altLang="en-US" sz="2400" dirty="0"/>
              <a:t>   采用</a:t>
            </a:r>
            <a:r>
              <a:rPr lang="en-US" altLang="zh-CN" sz="2400" b="1" i="0" dirty="0" err="1">
                <a:solidFill>
                  <a:srgbClr val="1F2328"/>
                </a:solidFill>
                <a:effectLst/>
                <a:latin typeface="-apple-system"/>
              </a:rPr>
              <a:t>ChineseToPinyin</a:t>
            </a:r>
            <a:r>
              <a:rPr lang="zh-CN" altLang="en-US" sz="2400" b="1" i="0" dirty="0">
                <a:solidFill>
                  <a:srgbClr val="1F2328"/>
                </a:solidFill>
                <a:effectLst/>
                <a:latin typeface="-apple-system"/>
              </a:rPr>
              <a:t>技术，汉字转拼音 自适应多音字处理 姓名自动切分 </a:t>
            </a:r>
            <a:r>
              <a:rPr lang="en-US" altLang="zh-CN" sz="2400" b="1" i="0" dirty="0" err="1">
                <a:solidFill>
                  <a:srgbClr val="1F2328"/>
                </a:solidFill>
                <a:effectLst/>
                <a:latin typeface="-apple-system"/>
              </a:rPr>
              <a:t>c++</a:t>
            </a:r>
            <a:r>
              <a:rPr lang="zh-CN" altLang="en-US" sz="2400" b="1" i="0" dirty="0">
                <a:solidFill>
                  <a:srgbClr val="1F2328"/>
                </a:solidFill>
                <a:effectLst/>
                <a:latin typeface="-apple-system"/>
              </a:rPr>
              <a:t>、</a:t>
            </a:r>
            <a:r>
              <a:rPr lang="en-US" altLang="zh-CN" sz="2400" b="1" i="0" dirty="0" err="1">
                <a:solidFill>
                  <a:srgbClr val="1F2328"/>
                </a:solidFill>
                <a:effectLst/>
                <a:latin typeface="-apple-system"/>
              </a:rPr>
              <a:t>c#</a:t>
            </a:r>
            <a:r>
              <a:rPr lang="zh-CN" altLang="en-US" sz="2400" b="1" i="0" dirty="0">
                <a:solidFill>
                  <a:srgbClr val="1F2328"/>
                </a:solidFill>
                <a:effectLst/>
                <a:latin typeface="-apple-system"/>
              </a:rPr>
              <a:t>、</a:t>
            </a:r>
            <a:r>
              <a:rPr lang="en-US" altLang="zh-CN" sz="2400" b="1" i="0" dirty="0">
                <a:solidFill>
                  <a:srgbClr val="1F2328"/>
                </a:solidFill>
                <a:effectLst/>
                <a:latin typeface="-apple-system"/>
              </a:rPr>
              <a:t>qt</a:t>
            </a:r>
            <a:r>
              <a:rPr lang="zh-CN" altLang="en-US" sz="2400" b="1" i="0" dirty="0">
                <a:solidFill>
                  <a:srgbClr val="1F2328"/>
                </a:solidFill>
                <a:effectLst/>
                <a:latin typeface="-apple-system"/>
              </a:rPr>
              <a:t>、</a:t>
            </a:r>
            <a:r>
              <a:rPr lang="en-US" altLang="zh-CN" sz="2400" b="1" i="0" dirty="0" err="1">
                <a:solidFill>
                  <a:srgbClr val="1F2328"/>
                </a:solidFill>
                <a:effectLst/>
                <a:latin typeface="-apple-system"/>
              </a:rPr>
              <a:t>js</a:t>
            </a:r>
            <a:r>
              <a:rPr lang="zh-CN" altLang="en-US" sz="2400" b="1" i="0" dirty="0">
                <a:solidFill>
                  <a:srgbClr val="1F2328"/>
                </a:solidFill>
                <a:effectLst/>
                <a:latin typeface="-apple-system"/>
              </a:rPr>
              <a:t>。   详细链接：</a:t>
            </a:r>
            <a:r>
              <a:rPr lang="en-US" altLang="zh-CN" sz="2400" b="1" i="0" dirty="0">
                <a:solidFill>
                  <a:srgbClr val="1F2328"/>
                </a:solidFill>
                <a:effectLst/>
                <a:latin typeface="-apple-system"/>
              </a:rPr>
              <a:t>https://github.com/newMoonxx/ChineseToPinyin</a:t>
            </a:r>
            <a:endParaRPr lang="en-US" altLang="zh-CN" sz="2400" b="1" i="0" dirty="0">
              <a:solidFill>
                <a:srgbClr val="1F2328"/>
              </a:solidFill>
              <a:effectLst/>
              <a:latin typeface="-apple-system"/>
            </a:endParaRPr>
          </a:p>
          <a:p>
            <a:pPr marL="0" indent="0" algn="l">
              <a:buNone/>
            </a:pPr>
            <a:r>
              <a:rPr lang="zh-CN" altLang="en-US" sz="2400" b="1" i="0" dirty="0">
                <a:solidFill>
                  <a:srgbClr val="1F2328"/>
                </a:solidFill>
                <a:effectLst/>
                <a:latin typeface="-apple-system"/>
              </a:rPr>
              <a:t>    （</a:t>
            </a:r>
            <a:r>
              <a:rPr lang="en-US" altLang="zh-CN" sz="2400" b="1" i="0" dirty="0">
                <a:solidFill>
                  <a:srgbClr val="1F2328"/>
                </a:solidFill>
                <a:effectLst/>
                <a:latin typeface="-apple-system"/>
              </a:rPr>
              <a:t>1</a:t>
            </a:r>
            <a:r>
              <a:rPr lang="zh-CN" altLang="en-US" sz="2400" b="1" i="0" dirty="0">
                <a:solidFill>
                  <a:srgbClr val="1F2328"/>
                </a:solidFill>
                <a:effectLst/>
                <a:latin typeface="-apple-system"/>
              </a:rPr>
              <a:t>）直接使用查表，虽然汉字编码有一定的规律但是意外情况太多。</a:t>
            </a:r>
            <a:endParaRPr lang="en-US" altLang="zh-CN" sz="2400" b="1" i="0" dirty="0">
              <a:solidFill>
                <a:srgbClr val="1F2328"/>
              </a:solidFill>
              <a:effectLst/>
              <a:latin typeface="-apple-system"/>
            </a:endParaRPr>
          </a:p>
          <a:p>
            <a:pPr marL="0" indent="0" algn="l">
              <a:buNone/>
            </a:pPr>
            <a:r>
              <a:rPr lang="zh-CN" altLang="en-US" sz="2400" b="1" i="0" dirty="0">
                <a:solidFill>
                  <a:srgbClr val="1F2328"/>
                </a:solidFill>
                <a:effectLst/>
                <a:latin typeface="-apple-system"/>
              </a:rPr>
              <a:t>    （</a:t>
            </a:r>
            <a:r>
              <a:rPr lang="en-US" altLang="zh-CN" sz="2400" b="1" i="0" dirty="0">
                <a:solidFill>
                  <a:srgbClr val="1F2328"/>
                </a:solidFill>
                <a:effectLst/>
                <a:latin typeface="-apple-system"/>
              </a:rPr>
              <a:t>2</a:t>
            </a:r>
            <a:r>
              <a:rPr lang="zh-CN" altLang="en-US" sz="2400" b="1" i="0" dirty="0">
                <a:solidFill>
                  <a:srgbClr val="1F2328"/>
                </a:solidFill>
                <a:effectLst/>
                <a:latin typeface="-apple-system"/>
              </a:rPr>
              <a:t>）使用权威的字库（新华字典</a:t>
            </a:r>
            <a:r>
              <a:rPr lang="en-US" altLang="zh-CN" sz="2400" b="1" i="0" dirty="0">
                <a:solidFill>
                  <a:srgbClr val="1F2328"/>
                </a:solidFill>
                <a:effectLst/>
                <a:latin typeface="-apple-system"/>
              </a:rPr>
              <a:t>http://xh.5156edu.com/pinyi.html</a:t>
            </a:r>
            <a:r>
              <a:rPr lang="zh-CN" altLang="en-US" sz="2400" b="1" i="0" dirty="0">
                <a:solidFill>
                  <a:srgbClr val="1F2328"/>
                </a:solidFill>
                <a:effectLst/>
                <a:latin typeface="-apple-system"/>
              </a:rPr>
              <a:t>），并修改官万的部分错误与缺失。</a:t>
            </a:r>
            <a:endParaRPr lang="en-US" altLang="zh-CN" sz="2400" b="1" i="0" dirty="0">
              <a:solidFill>
                <a:srgbClr val="1F2328"/>
              </a:solidFill>
              <a:effectLst/>
              <a:latin typeface="-apple-system"/>
            </a:endParaRPr>
          </a:p>
          <a:p>
            <a:pPr marL="0" indent="0" algn="l">
              <a:buNone/>
            </a:pPr>
            <a:r>
              <a:rPr lang="zh-CN" altLang="en-US" sz="2400" b="1" i="0" dirty="0">
                <a:solidFill>
                  <a:srgbClr val="1F2328"/>
                </a:solidFill>
                <a:effectLst/>
                <a:latin typeface="-apple-system"/>
              </a:rPr>
              <a:t>    （</a:t>
            </a:r>
            <a:r>
              <a:rPr lang="en-US" altLang="zh-CN" sz="2400" b="1" i="0" dirty="0">
                <a:solidFill>
                  <a:srgbClr val="1F2328"/>
                </a:solidFill>
                <a:effectLst/>
                <a:latin typeface="-apple-system"/>
              </a:rPr>
              <a:t>3</a:t>
            </a:r>
            <a:r>
              <a:rPr lang="zh-CN" altLang="en-US" sz="2400" b="1" i="0" dirty="0">
                <a:solidFill>
                  <a:srgbClr val="1F2328"/>
                </a:solidFill>
                <a:effectLst/>
                <a:latin typeface="-apple-system"/>
              </a:rPr>
              <a:t>）手动筛选所有的多音字（</a:t>
            </a:r>
            <a:r>
              <a:rPr lang="en-US" altLang="zh-CN" sz="2400" b="1" i="0" dirty="0">
                <a:solidFill>
                  <a:srgbClr val="1F2328"/>
                </a:solidFill>
                <a:effectLst/>
                <a:latin typeface="-apple-system"/>
              </a:rPr>
              <a:t>1000</a:t>
            </a:r>
            <a:r>
              <a:rPr lang="zh-CN" altLang="en-US" sz="2400" b="1" i="0" dirty="0">
                <a:solidFill>
                  <a:srgbClr val="1F2328"/>
                </a:solidFill>
                <a:effectLst/>
                <a:latin typeface="-apple-system"/>
              </a:rPr>
              <a:t>多个），建立多音字表，解决多音字问题。</a:t>
            </a:r>
            <a:endParaRPr lang="en-US" altLang="zh-CN" sz="2400" b="1" i="0" dirty="0">
              <a:solidFill>
                <a:srgbClr val="1F2328"/>
              </a:solidFill>
              <a:effectLst/>
              <a:latin typeface="-apple-system"/>
            </a:endParaRPr>
          </a:p>
          <a:p>
            <a:pPr marL="0" indent="0" algn="l">
              <a:buNone/>
            </a:pPr>
            <a:r>
              <a:rPr lang="zh-CN" altLang="en-US" sz="2400" b="1" i="0" dirty="0">
                <a:solidFill>
                  <a:srgbClr val="1F2328"/>
                </a:solidFill>
                <a:effectLst/>
                <a:latin typeface="-apple-system"/>
              </a:rPr>
              <a:t>    （</a:t>
            </a:r>
            <a:r>
              <a:rPr lang="en-US" altLang="zh-CN" sz="2400" b="1" i="0" dirty="0">
                <a:solidFill>
                  <a:srgbClr val="1F2328"/>
                </a:solidFill>
                <a:effectLst/>
                <a:latin typeface="-apple-system"/>
              </a:rPr>
              <a:t>4</a:t>
            </a:r>
            <a:r>
              <a:rPr lang="zh-CN" altLang="en-US" sz="2400" b="1" i="0" dirty="0">
                <a:solidFill>
                  <a:srgbClr val="1F2328"/>
                </a:solidFill>
                <a:effectLst/>
                <a:latin typeface="-apple-system"/>
              </a:rPr>
              <a:t>）收集姓氏特殊读音表，解决特殊姓氏的准确拼音输出。</a:t>
            </a:r>
            <a:endParaRPr lang="en-US" altLang="zh-CN" sz="2400" b="1" i="0" dirty="0">
              <a:solidFill>
                <a:srgbClr val="1F2328"/>
              </a:solidFill>
              <a:effectLst/>
              <a:latin typeface="-apple-system"/>
            </a:endParaRPr>
          </a:p>
          <a:p>
            <a:pPr marL="0" indent="0" algn="l">
              <a:buNone/>
            </a:pPr>
            <a:r>
              <a:rPr lang="zh-CN" altLang="en-US" sz="2400" b="1" i="0" dirty="0">
                <a:solidFill>
                  <a:srgbClr val="1F2328"/>
                </a:solidFill>
                <a:effectLst/>
                <a:latin typeface="-apple-system"/>
              </a:rPr>
              <a:t>    （</a:t>
            </a:r>
            <a:r>
              <a:rPr lang="en-US" altLang="zh-CN" sz="2400" b="1" i="0" dirty="0">
                <a:solidFill>
                  <a:srgbClr val="1F2328"/>
                </a:solidFill>
                <a:effectLst/>
                <a:latin typeface="-apple-system"/>
              </a:rPr>
              <a:t>5</a:t>
            </a:r>
            <a:r>
              <a:rPr lang="zh-CN" altLang="en-US" sz="2400" b="1" i="0" dirty="0">
                <a:solidFill>
                  <a:srgbClr val="1F2328"/>
                </a:solidFill>
                <a:effectLst/>
                <a:latin typeface="-apple-system"/>
              </a:rPr>
              <a:t>）收集复姓，自动切分 </a:t>
            </a:r>
            <a:r>
              <a:rPr lang="en-US" altLang="zh-CN" sz="2400" b="1" i="0" dirty="0">
                <a:solidFill>
                  <a:srgbClr val="1F2328"/>
                </a:solidFill>
                <a:effectLst/>
                <a:latin typeface="-apple-system"/>
              </a:rPr>
              <a:t>[</a:t>
            </a:r>
            <a:r>
              <a:rPr lang="zh-CN" altLang="en-US" sz="2400" b="1" i="0" dirty="0">
                <a:solidFill>
                  <a:srgbClr val="1F2328"/>
                </a:solidFill>
                <a:effectLst/>
                <a:latin typeface="-apple-system"/>
              </a:rPr>
              <a:t>姓、名</a:t>
            </a:r>
            <a:r>
              <a:rPr lang="en-US" altLang="zh-CN" sz="2400" b="1" i="0" dirty="0">
                <a:solidFill>
                  <a:srgbClr val="1F2328"/>
                </a:solidFill>
                <a:effectLst/>
                <a:latin typeface="-apple-system"/>
              </a:rPr>
              <a:t>]</a:t>
            </a:r>
            <a:r>
              <a:rPr lang="zh-CN" altLang="en-US" sz="2400" b="1" i="0" dirty="0">
                <a:solidFill>
                  <a:srgbClr val="1F2328"/>
                </a:solidFill>
                <a:effectLst/>
                <a:latin typeface="-apple-system"/>
              </a:rPr>
              <a:t>。</a:t>
            </a:r>
            <a:endParaRPr lang="en-US" altLang="zh-CN" sz="2400" b="1" i="0" dirty="0">
              <a:solidFill>
                <a:srgbClr val="1F2328"/>
              </a:solidFill>
              <a:effectLst/>
              <a:latin typeface="-apple-system"/>
            </a:endParaRPr>
          </a:p>
          <a:p>
            <a:pPr marL="0" indent="0" algn="l">
              <a:buNone/>
            </a:pPr>
            <a:r>
              <a:rPr lang="zh-CN" altLang="en-US" sz="2400" b="1" i="0" dirty="0">
                <a:solidFill>
                  <a:srgbClr val="1F2328"/>
                </a:solidFill>
                <a:effectLst/>
                <a:latin typeface="-apple-system"/>
              </a:rPr>
              <a:t>    （</a:t>
            </a:r>
            <a:r>
              <a:rPr lang="en-US" altLang="zh-CN" sz="2400" b="1" i="0" dirty="0">
                <a:solidFill>
                  <a:srgbClr val="1F2328"/>
                </a:solidFill>
                <a:effectLst/>
                <a:latin typeface="-apple-system"/>
              </a:rPr>
              <a:t>6</a:t>
            </a:r>
            <a:r>
              <a:rPr lang="zh-CN" altLang="en-US" sz="2400" b="1" i="0" dirty="0">
                <a:solidFill>
                  <a:srgbClr val="1F2328"/>
                </a:solidFill>
                <a:effectLst/>
                <a:latin typeface="-apple-system"/>
              </a:rPr>
              <a:t>）输出纯英文字符（例如：</a:t>
            </a:r>
            <a:r>
              <a:rPr lang="en-US" altLang="zh-CN" sz="2400" b="1" i="0" dirty="0">
                <a:solidFill>
                  <a:srgbClr val="1F2328"/>
                </a:solidFill>
                <a:effectLst/>
                <a:latin typeface="-apple-system"/>
              </a:rPr>
              <a:t>ü </a:t>
            </a:r>
            <a:r>
              <a:rPr lang="zh-CN" altLang="en-US" sz="2400" b="1" i="0" dirty="0">
                <a:solidFill>
                  <a:srgbClr val="1F2328"/>
                </a:solidFill>
                <a:effectLst/>
                <a:latin typeface="-apple-system"/>
              </a:rPr>
              <a:t>用 </a:t>
            </a:r>
            <a:r>
              <a:rPr lang="en-US" altLang="zh-CN" sz="2400" b="1" i="0" dirty="0">
                <a:solidFill>
                  <a:srgbClr val="1F2328"/>
                </a:solidFill>
                <a:effectLst/>
                <a:latin typeface="-apple-system"/>
              </a:rPr>
              <a:t>v </a:t>
            </a:r>
            <a:r>
              <a:rPr lang="zh-CN" altLang="en-US" sz="2400" b="1" i="0" dirty="0">
                <a:solidFill>
                  <a:srgbClr val="1F2328"/>
                </a:solidFill>
                <a:effectLst/>
                <a:latin typeface="-apple-system"/>
              </a:rPr>
              <a:t>代替）。</a:t>
            </a:r>
            <a:endParaRPr lang="zh-CN" altLang="en-US" sz="2400" b="1" i="0" dirty="0">
              <a:solidFill>
                <a:srgbClr val="1F2328"/>
              </a:solidFill>
              <a:effectLst/>
              <a:latin typeface="-apple-system"/>
            </a:endParaRPr>
          </a:p>
          <a:p>
            <a:pPr marL="0" indent="0">
              <a:buNone/>
            </a:pPr>
            <a:r>
              <a:rPr lang="en-US" altLang="zh-CN" sz="2400" dirty="0"/>
              <a:t>    2</a:t>
            </a:r>
            <a:r>
              <a:rPr lang="zh-CN" altLang="en-US" sz="2400" dirty="0"/>
              <a:t>）英文搜索：是指通过输入英文词汇进行搜索。在搜索引擎中，这通常意味着使用英语作为关键词进行查询，以查找相关的英文内容。</a:t>
            </a:r>
            <a:endParaRPr lang="zh-CN" altLang="en-US" sz="2400" dirty="0"/>
          </a:p>
          <a:p>
            <a:pPr marL="0" indent="0">
              <a:buNone/>
            </a:pPr>
            <a:r>
              <a:rPr lang="zh-CN" altLang="en-US" sz="2400" dirty="0"/>
              <a:t>这两种搜索方式都能帮助用户通过不同的语言系统进行信息查找。</a:t>
            </a:r>
            <a:endParaRPr lang="en-US" altLang="zh-CN" sz="2400" dirty="0"/>
          </a:p>
          <a:p>
            <a:pPr marL="0" indent="0">
              <a:buNone/>
            </a:pPr>
            <a:endParaRPr lang="zh-CN" altLang="en-US" sz="2400" b="1" dirty="0"/>
          </a:p>
        </p:txBody>
      </p:sp>
      <p:grpSp>
        <p:nvGrpSpPr>
          <p:cNvPr id="3" name="组合 2"/>
          <p:cNvGrpSpPr/>
          <p:nvPr/>
        </p:nvGrpSpPr>
        <p:grpSpPr>
          <a:xfrm>
            <a:off x="8243367" y="-80963"/>
            <a:ext cx="3944823" cy="870585"/>
            <a:chOff x="218930" y="27621"/>
            <a:chExt cx="3944823" cy="870585"/>
          </a:xfrm>
        </p:grpSpPr>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5" name="Picture 3"/>
            <p:cNvPicPr>
              <a:picLocks noChangeAspect="1"/>
            </p:cNvPicPr>
            <p:nvPr/>
          </p:nvPicPr>
          <p:blipFill>
            <a:blip r:embed="rId5"/>
            <a:stretch>
              <a:fillRect/>
            </a:stretch>
          </p:blipFill>
          <p:spPr>
            <a:xfrm>
              <a:off x="889310" y="232410"/>
              <a:ext cx="616345" cy="461009"/>
            </a:xfrm>
            <a:prstGeom prst="rect">
              <a:avLst/>
            </a:prstGeom>
            <a:noFill/>
            <a:ln w="9525">
              <a:noFill/>
            </a:ln>
          </p:spPr>
        </p:pic>
        <p:pic>
          <p:nvPicPr>
            <p:cNvPr id="6" name="图片 8"/>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8" name="图片 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0"/>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23336" y="922655"/>
            <a:ext cx="11145328" cy="4524315"/>
          </a:xfrm>
          <a:prstGeom prst="rect">
            <a:avLst/>
          </a:prstGeom>
          <a:noFill/>
        </p:spPr>
        <p:txBody>
          <a:bodyPr wrap="square" rtlCol="0">
            <a:spAutoFit/>
          </a:bodyPr>
          <a:lstStyle/>
          <a:p>
            <a:pPr marL="0" indent="0">
              <a:buNone/>
            </a:pPr>
            <a:r>
              <a:rPr lang="en-US" altLang="zh-CN" sz="2400" dirty="0"/>
              <a:t>2</a:t>
            </a:r>
            <a:r>
              <a:rPr lang="zh-CN" altLang="en-US" sz="2400" dirty="0"/>
              <a:t>、算法优化创新</a:t>
            </a:r>
            <a:endParaRPr lang="en-US" altLang="zh-CN" sz="2400" dirty="0"/>
          </a:p>
          <a:p>
            <a:pPr marL="0" indent="0">
              <a:buNone/>
            </a:pPr>
            <a:r>
              <a:rPr lang="en-US" altLang="zh-CN" sz="2400" dirty="0"/>
              <a:t>    1</a:t>
            </a:r>
            <a:r>
              <a:rPr lang="zh-CN" altLang="en-US" sz="2400" dirty="0"/>
              <a:t>）引入新技术：例如，把</a:t>
            </a:r>
            <a:r>
              <a:rPr lang="en-US" altLang="zh-CN" sz="2400" dirty="0"/>
              <a:t>LCS</a:t>
            </a:r>
            <a:r>
              <a:rPr lang="zh-CN" altLang="en-US" sz="2400" dirty="0"/>
              <a:t>最长子序列算法与传统算法相结合，增强优化过程的效率和效果。</a:t>
            </a:r>
            <a:endParaRPr lang="zh-CN" altLang="en-US" sz="2400" dirty="0"/>
          </a:p>
          <a:p>
            <a:pPr marL="0" indent="0">
              <a:buNone/>
            </a:pPr>
            <a:r>
              <a:rPr lang="en-US" altLang="zh-CN" sz="2400" dirty="0"/>
              <a:t>    2</a:t>
            </a:r>
            <a:r>
              <a:rPr lang="zh-CN" altLang="en-US" sz="2400" dirty="0"/>
              <a:t>）混合算法：将多种算法或策略结合起来（如将</a:t>
            </a:r>
            <a:r>
              <a:rPr lang="en-US" altLang="zh-CN" sz="2400" dirty="0" err="1"/>
              <a:t>QregularExpression</a:t>
            </a:r>
            <a:r>
              <a:rPr lang="zh-CN" altLang="en-US" sz="2400" dirty="0"/>
              <a:t>与正则表达式结合）以在问题中取得更好的性能。</a:t>
            </a:r>
            <a:endParaRPr lang="en-US" altLang="zh-CN" sz="2400" dirty="0"/>
          </a:p>
          <a:p>
            <a:pPr marL="0" indent="0">
              <a:buNone/>
            </a:pPr>
            <a:r>
              <a:rPr lang="en-US" altLang="zh-CN" sz="2400" dirty="0"/>
              <a:t>    3</a:t>
            </a:r>
            <a:r>
              <a:rPr lang="zh-CN" altLang="en-US" sz="2400" dirty="0"/>
              <a:t>）自适应优化：探索能根据实时反馈或变化条件自适应调整参数的算法，使其在现实应用中能够动态调整以获得更优的结果。</a:t>
            </a:r>
            <a:endParaRPr lang="zh-CN" altLang="en-US" sz="2400" dirty="0"/>
          </a:p>
          <a:p>
            <a:pPr marL="0" indent="0">
              <a:buNone/>
            </a:pPr>
            <a:r>
              <a:rPr lang="en-US" altLang="zh-CN" sz="2400" dirty="0"/>
              <a:t>    4</a:t>
            </a:r>
            <a:r>
              <a:rPr lang="zh-CN" altLang="en-US" sz="2400" dirty="0"/>
              <a:t>）复杂度降低：例如</a:t>
            </a:r>
            <a:r>
              <a:rPr lang="en-US" altLang="zh-CN" sz="2400" dirty="0"/>
              <a:t>KMP</a:t>
            </a:r>
            <a:r>
              <a:rPr lang="zh-CN" altLang="en-US" sz="2400" dirty="0"/>
              <a:t>算法的使用而不使用暴力算法，通过改进数据结构或调整算法流程来降低时间和空间复杂度，提高算法的最坏情况或平均情况的性能。</a:t>
            </a:r>
            <a:endParaRPr lang="zh-CN" altLang="en-US" sz="2400" dirty="0"/>
          </a:p>
          <a:p>
            <a:pPr marL="0" indent="0">
              <a:buNone/>
            </a:pPr>
            <a:r>
              <a:rPr lang="zh-CN" altLang="en-US" sz="2400" dirty="0"/>
              <a:t>    通过这些，我们实现了在相同条件下的更小文件搜索时间以及在实际问题中创新性应用的可能性。</a:t>
            </a:r>
            <a:endParaRPr lang="en-US" altLang="zh-CN" sz="2400" dirty="0"/>
          </a:p>
          <a:p>
            <a:pPr marL="0" indent="0">
              <a:buNone/>
            </a:pPr>
            <a:endParaRPr lang="zh-CN" altLang="en-US" sz="2400" b="1" dirty="0"/>
          </a:p>
        </p:txBody>
      </p:sp>
      <p:grpSp>
        <p:nvGrpSpPr>
          <p:cNvPr id="3" name="组合 2"/>
          <p:cNvGrpSpPr/>
          <p:nvPr/>
        </p:nvGrpSpPr>
        <p:grpSpPr>
          <a:xfrm>
            <a:off x="8243367" y="-80963"/>
            <a:ext cx="3944823" cy="870585"/>
            <a:chOff x="218930" y="27621"/>
            <a:chExt cx="3944823" cy="870585"/>
          </a:xfrm>
        </p:grpSpPr>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5" name="Picture 3"/>
            <p:cNvPicPr>
              <a:picLocks noChangeAspect="1"/>
            </p:cNvPicPr>
            <p:nvPr/>
          </p:nvPicPr>
          <p:blipFill>
            <a:blip r:embed="rId5"/>
            <a:stretch>
              <a:fillRect/>
            </a:stretch>
          </p:blipFill>
          <p:spPr>
            <a:xfrm>
              <a:off x="889310" y="232410"/>
              <a:ext cx="616345" cy="461009"/>
            </a:xfrm>
            <a:prstGeom prst="rect">
              <a:avLst/>
            </a:prstGeom>
            <a:noFill/>
            <a:ln w="9525">
              <a:noFill/>
            </a:ln>
          </p:spPr>
        </p:pic>
        <p:pic>
          <p:nvPicPr>
            <p:cNvPr id="6" name="图片 8"/>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8" name="图片 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0"/>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图片2"/>
          <p:cNvPicPr>
            <a:picLocks noChangeAspect="1"/>
          </p:cNvPicPr>
          <p:nvPr>
            <p:custDataLst>
              <p:tags r:id="rId1"/>
            </p:custDataLst>
          </p:nvPr>
        </p:nvPicPr>
        <p:blipFill>
          <a:blip r:embed="rId2"/>
          <a:stretch>
            <a:fillRect/>
          </a:stretch>
        </p:blipFill>
        <p:spPr>
          <a:xfrm>
            <a:off x="0" y="0"/>
            <a:ext cx="12192000" cy="6858000"/>
          </a:xfrm>
          <a:prstGeom prst="rect">
            <a:avLst/>
          </a:prstGeom>
        </p:spPr>
      </p:pic>
      <p:pic>
        <p:nvPicPr>
          <p:cNvPr id="5" name="图片 4" descr="7"/>
          <p:cNvPicPr>
            <a:picLocks noChangeAspect="1"/>
          </p:cNvPicPr>
          <p:nvPr>
            <p:custDataLst>
              <p:tags r:id="rId3"/>
            </p:custDataLst>
          </p:nvPr>
        </p:nvPicPr>
        <p:blipFill>
          <a:blip r:embed="rId4"/>
          <a:stretch>
            <a:fillRect/>
          </a:stretch>
        </p:blipFill>
        <p:spPr>
          <a:xfrm>
            <a:off x="7285355" y="1858010"/>
            <a:ext cx="3658235" cy="4230370"/>
          </a:xfrm>
          <a:prstGeom prst="rect">
            <a:avLst/>
          </a:prstGeom>
        </p:spPr>
      </p:pic>
      <p:sp>
        <p:nvSpPr>
          <p:cNvPr id="13" name="文本框 12"/>
          <p:cNvSpPr txBox="1"/>
          <p:nvPr>
            <p:custDataLst>
              <p:tags r:id="rId5"/>
            </p:custDataLst>
          </p:nvPr>
        </p:nvSpPr>
        <p:spPr>
          <a:xfrm>
            <a:off x="686592" y="4618737"/>
            <a:ext cx="10818961" cy="644810"/>
          </a:xfrm>
          <a:prstGeom prst="rect">
            <a:avLst/>
          </a:prstGeom>
          <a:noFill/>
        </p:spPr>
        <p:txBody>
          <a:bodyPr wrap="square" rtlCol="0">
            <a:spAutoFit/>
          </a:bodyPr>
          <a:lstStyle/>
          <a:p>
            <a:pPr algn="ctr"/>
            <a:r>
              <a:rPr lang="en-US" altLang="zh-CN" sz="3600" b="1" kern="0" cap="all" dirty="0">
                <a:solidFill>
                  <a:schemeClr val="bg1"/>
                </a:solidFill>
                <a:uFillTx/>
                <a:latin typeface="思源黑体 CN Bold" panose="020B0800000000000000" charset="-122"/>
                <a:ea typeface="思源黑体 CN Bold" panose="020B0800000000000000" charset="-122"/>
              </a:rPr>
              <a:t>THANK you</a:t>
            </a:r>
            <a:endParaRPr lang="en-US" altLang="zh-CN" sz="3600" b="1" kern="0" cap="all" dirty="0">
              <a:solidFill>
                <a:schemeClr val="bg1"/>
              </a:solidFill>
              <a:uFillTx/>
              <a:latin typeface="思源黑体 CN Bold" panose="020B0800000000000000" charset="-122"/>
              <a:ea typeface="思源黑体 CN Bold" panose="020B0800000000000000" charset="-122"/>
            </a:endParaRPr>
          </a:p>
        </p:txBody>
      </p:sp>
      <p:sp>
        <p:nvSpPr>
          <p:cNvPr id="11" name="文本框 10"/>
          <p:cNvSpPr txBox="1"/>
          <p:nvPr>
            <p:custDataLst>
              <p:tags r:id="rId6"/>
            </p:custDataLst>
          </p:nvPr>
        </p:nvSpPr>
        <p:spPr>
          <a:xfrm>
            <a:off x="1271" y="3419443"/>
            <a:ext cx="12191999" cy="1199294"/>
          </a:xfrm>
          <a:prstGeom prst="rect">
            <a:avLst/>
          </a:prstGeom>
          <a:noFill/>
        </p:spPr>
        <p:txBody>
          <a:bodyPr wrap="square" rtlCol="0">
            <a:spAutoFit/>
          </a:bodyPr>
          <a:lstStyle/>
          <a:p>
            <a:pPr algn="ctr"/>
            <a:r>
              <a:rPr lang="zh-CN" altLang="en-US" sz="7200" b="1" dirty="0">
                <a:solidFill>
                  <a:schemeClr val="bg1"/>
                </a:solidFill>
                <a:latin typeface="思源黑体 CN Heavy" panose="020B0500000000000000" charset="-122"/>
                <a:ea typeface="思源黑体 CN Heavy" panose="020B0500000000000000" charset="-122"/>
              </a:rPr>
              <a:t>感谢倾听</a:t>
            </a:r>
            <a:endParaRPr lang="zh-CN" altLang="en-US" sz="7200" b="1" dirty="0">
              <a:solidFill>
                <a:schemeClr val="bg1"/>
              </a:solidFill>
              <a:latin typeface="思源黑体 CN Heavy" panose="020B0500000000000000" charset="-122"/>
              <a:ea typeface="思源黑体 CN Heavy" panose="020B0500000000000000" charset="-122"/>
            </a:endParaRPr>
          </a:p>
        </p:txBody>
      </p:sp>
      <p:sp>
        <p:nvSpPr>
          <p:cNvPr id="4" name="文本框 3"/>
          <p:cNvSpPr txBox="1"/>
          <p:nvPr>
            <p:custDataLst>
              <p:tags r:id="rId7"/>
            </p:custDataLst>
          </p:nvPr>
        </p:nvSpPr>
        <p:spPr>
          <a:xfrm>
            <a:off x="0" y="1275457"/>
            <a:ext cx="12192000" cy="922020"/>
          </a:xfrm>
          <a:prstGeom prst="rect">
            <a:avLst/>
          </a:prstGeom>
          <a:noFill/>
        </p:spPr>
        <p:txBody>
          <a:bodyPr wrap="square">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第七届开源创新大赛</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8"/>
            </p:custDataLst>
          </p:nvPr>
        </p:nvSpPr>
        <p:spPr>
          <a:xfrm>
            <a:off x="686592" y="5403929"/>
            <a:ext cx="10818961" cy="398780"/>
          </a:xfrm>
          <a:prstGeom prst="rect">
            <a:avLst/>
          </a:prstGeom>
          <a:noFill/>
        </p:spPr>
        <p:txBody>
          <a:bodyPr wrap="square" rtlCol="0">
            <a:spAutoFit/>
          </a:bodyPr>
          <a:lstStyle/>
          <a:p>
            <a:pPr algn="ctr"/>
            <a:r>
              <a:rPr lang="en-US" altLang="zh-CN" sz="2000" b="1" dirty="0">
                <a:solidFill>
                  <a:schemeClr val="bg1"/>
                </a:solidFill>
              </a:rPr>
              <a:t>2024</a:t>
            </a:r>
            <a:r>
              <a:rPr lang="zh-CN" altLang="en-US" sz="2000" b="1" dirty="0">
                <a:solidFill>
                  <a:schemeClr val="bg1"/>
                </a:solidFill>
              </a:rPr>
              <a:t>年</a:t>
            </a:r>
            <a:r>
              <a:rPr lang="en-US" altLang="zh-CN" sz="2000" b="1" dirty="0">
                <a:solidFill>
                  <a:schemeClr val="bg1"/>
                </a:solidFill>
              </a:rPr>
              <a:t>11</a:t>
            </a:r>
            <a:r>
              <a:rPr lang="zh-CN" altLang="en-US" sz="2000" b="1" dirty="0">
                <a:solidFill>
                  <a:schemeClr val="bg1"/>
                </a:solidFill>
              </a:rPr>
              <a:t>月</a:t>
            </a:r>
            <a:r>
              <a:rPr lang="en-US" altLang="zh-CN" sz="2000" b="1" dirty="0">
                <a:solidFill>
                  <a:schemeClr val="bg1"/>
                </a:solidFill>
              </a:rPr>
              <a:t>2</a:t>
            </a:r>
            <a:r>
              <a:rPr lang="zh-CN" altLang="en-US" sz="2000" b="1" dirty="0">
                <a:solidFill>
                  <a:schemeClr val="bg1"/>
                </a:solidFill>
              </a:rPr>
              <a:t>日</a:t>
            </a:r>
            <a:endParaRPr lang="zh-CN" altLang="en-US" sz="2000" b="1" dirty="0">
              <a:solidFill>
                <a:schemeClr val="bg1"/>
              </a:solidFill>
            </a:endParaRPr>
          </a:p>
        </p:txBody>
      </p:sp>
      <p:sp>
        <p:nvSpPr>
          <p:cNvPr id="10" name="文本框 9"/>
          <p:cNvSpPr txBox="1"/>
          <p:nvPr/>
        </p:nvSpPr>
        <p:spPr>
          <a:xfrm>
            <a:off x="4082098" y="2299970"/>
            <a:ext cx="4027805" cy="645160"/>
          </a:xfrm>
          <a:prstGeom prst="rect">
            <a:avLst/>
          </a:prstGeom>
          <a:noFill/>
        </p:spPr>
        <p:txBody>
          <a:bodyPr wrap="square" rtlCol="0" anchor="t">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sym typeface="+mn-ea"/>
              </a:rPr>
              <a:t>项目贡献赛道</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2" name="组合 1"/>
          <p:cNvGrpSpPr/>
          <p:nvPr/>
        </p:nvGrpSpPr>
        <p:grpSpPr>
          <a:xfrm>
            <a:off x="0" y="-71755"/>
            <a:ext cx="3944823" cy="870585"/>
            <a:chOff x="218930" y="27621"/>
            <a:chExt cx="3944823" cy="870585"/>
          </a:xfrm>
        </p:grpSpPr>
        <p:pic>
          <p:nvPicPr>
            <p:cNvPr id="6" name="图片 5"/>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7" name="Picture 3"/>
            <p:cNvPicPr>
              <a:picLocks noChangeAspect="1"/>
            </p:cNvPicPr>
            <p:nvPr/>
          </p:nvPicPr>
          <p:blipFill>
            <a:blip r:embed="rId11"/>
            <a:stretch>
              <a:fillRect/>
            </a:stretch>
          </p:blipFill>
          <p:spPr>
            <a:xfrm>
              <a:off x="889310" y="232410"/>
              <a:ext cx="616345" cy="461009"/>
            </a:xfrm>
            <a:prstGeom prst="rect">
              <a:avLst/>
            </a:prstGeom>
            <a:noFill/>
            <a:ln w="9525">
              <a:noFill/>
            </a:ln>
          </p:spPr>
        </p:pic>
        <p:pic>
          <p:nvPicPr>
            <p:cNvPr id="8" name="图片 8"/>
            <p:cNvPicPr>
              <a:picLocks noChangeAspect="1"/>
            </p:cNvPicPr>
            <p:nvPr>
              <p:custDataLst>
                <p:tags r:id="rId12"/>
              </p:custDataLst>
            </p:nvPr>
          </p:nvPicPr>
          <p:blipFill rotWithShape="1">
            <a:blip r:embed="rId13"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690112" y="1228397"/>
            <a:ext cx="9729475" cy="4831080"/>
          </a:xfrm>
          <a:prstGeom prst="rect">
            <a:avLst/>
          </a:prstGeom>
          <a:noFill/>
        </p:spPr>
        <p:txBody>
          <a:bodyPr wrap="square" rtlCol="0">
            <a:spAutoFit/>
          </a:bodyPr>
          <a:lstStyle/>
          <a:p>
            <a:pPr lvl="0">
              <a:buClrTx/>
              <a:buSzTx/>
              <a:buFontTx/>
            </a:pPr>
            <a:r>
              <a:rPr lang="zh-CN" altLang="en-US" sz="2000" dirty="0">
                <a:ea typeface="思源黑体 Regular" panose="020B0500000000000000"/>
                <a:sym typeface="+mn-ea"/>
              </a:rPr>
              <a:t>    </a:t>
            </a:r>
            <a:r>
              <a:rPr lang="zh-CN" altLang="en-US" sz="2400" b="1" dirty="0">
                <a:ea typeface="思源黑体 Regular" panose="020B0500000000000000"/>
                <a:sym typeface="+mn-ea"/>
              </a:rPr>
              <a:t>随着信息技术迅猛发展，面对大量的文本数据，传统的搜索方法已难以满足用户的各类需求，更加无法适应各类工作场景。</a:t>
            </a:r>
            <a:endParaRPr lang="zh-CN" altLang="en-US" sz="2400" b="1" dirty="0">
              <a:ea typeface="思源黑体 Regular" panose="020B0500000000000000"/>
              <a:sym typeface="+mn-ea"/>
            </a:endParaRPr>
          </a:p>
          <a:p>
            <a:pPr lvl="0">
              <a:buClrTx/>
              <a:buSzTx/>
              <a:buFontTx/>
            </a:pPr>
            <a:endParaRPr lang="zh-CN" altLang="en-US" sz="2400" b="1" dirty="0">
              <a:ea typeface="思源黑体 Regular" panose="020B0500000000000000"/>
              <a:sym typeface="+mn-ea"/>
            </a:endParaRPr>
          </a:p>
          <a:p>
            <a:pPr lvl="0">
              <a:buClrTx/>
              <a:buSzTx/>
              <a:buFontTx/>
            </a:pPr>
            <a:r>
              <a:rPr lang="zh-CN" altLang="en-US" sz="2400" b="1" dirty="0">
                <a:ea typeface="思源黑体 Regular" panose="020B0500000000000000"/>
                <a:sym typeface="+mn-ea"/>
              </a:rPr>
              <a:t> </a:t>
            </a:r>
            <a:r>
              <a:rPr lang="en-US" altLang="zh-CN" sz="2400" b="1" dirty="0">
                <a:ea typeface="思源黑体 Regular" panose="020B0500000000000000"/>
                <a:sym typeface="+mn-ea"/>
              </a:rPr>
              <a:t>  </a:t>
            </a:r>
            <a:r>
              <a:rPr lang="zh-CN" altLang="en-US" sz="2400" b="1" dirty="0">
                <a:ea typeface="思源黑体 Regular" panose="020B0500000000000000"/>
                <a:sym typeface="+mn-ea"/>
              </a:rPr>
              <a:t>为了解决用户在海量信息中精确寻求有效信息的需求，提升用户在各种场景下的工作效率，设计一款高效、便捷的文件内容搜索工具显得迫切而又至关重要。在该赛道下，国内相比</a:t>
            </a:r>
            <a:r>
              <a:rPr lang="zh-CN" altLang="en-US" sz="2400" b="1" dirty="0">
                <a:ea typeface="思源黑体 Regular" panose="020B0500000000000000"/>
                <a:sym typeface="+mn-ea"/>
              </a:rPr>
              <a:t>国外暂时无较好的同类产品，并且大多数相关项目都未采用开源协议，使得该工具的开发难以进行。</a:t>
            </a:r>
            <a:endParaRPr lang="zh-CN" altLang="en-US" sz="2400" b="1" dirty="0">
              <a:ea typeface="思源黑体 Regular" panose="020B0500000000000000"/>
              <a:sym typeface="+mn-ea"/>
            </a:endParaRPr>
          </a:p>
          <a:p>
            <a:pPr lvl="0">
              <a:buClrTx/>
              <a:buSzTx/>
              <a:buFontTx/>
            </a:pPr>
            <a:br>
              <a:rPr lang="en-US" altLang="zh-CN" sz="2400" b="1" dirty="0">
                <a:ea typeface="思源黑体 Regular" panose="020B0500000000000000"/>
                <a:sym typeface="+mn-ea"/>
              </a:rPr>
            </a:br>
            <a:r>
              <a:rPr lang="en-US" altLang="zh-CN" sz="2400" b="1" dirty="0">
                <a:ea typeface="思源黑体 Regular" panose="020B0500000000000000"/>
                <a:sym typeface="+mn-ea"/>
              </a:rPr>
              <a:t>    </a:t>
            </a:r>
            <a:r>
              <a:rPr lang="zh-CN" altLang="en-US" sz="2400" b="1" dirty="0">
                <a:ea typeface="思源黑体 Regular" panose="020B0500000000000000"/>
                <a:sym typeface="+mn-ea"/>
              </a:rPr>
              <a:t>借第七届</a:t>
            </a:r>
            <a:r>
              <a:rPr lang="en-US" altLang="zh-CN" sz="2400" b="1" dirty="0">
                <a:ea typeface="思源黑体 Regular" panose="020B0500000000000000"/>
                <a:sym typeface="+mn-ea"/>
              </a:rPr>
              <a:t>CCF</a:t>
            </a:r>
            <a:r>
              <a:rPr lang="zh-CN" altLang="en-US" sz="2400" b="1" dirty="0">
                <a:ea typeface="思源黑体 Regular" panose="020B0500000000000000"/>
                <a:sym typeface="+mn-ea"/>
              </a:rPr>
              <a:t>开源大赛举办的契机与信创开源广场的支持，我们组建了团队以攻克该难题，经过了一段时间的团队合作，在对网络现有开源项目进行参考的情况下，初步开发了满足基础功能的软件，在此基础上，实现了些许技术创新</a:t>
            </a:r>
            <a:r>
              <a:rPr lang="zh-CN" altLang="en-US" sz="2400" b="1" dirty="0">
                <a:sym typeface="+mn-ea"/>
              </a:rPr>
              <a:t>。</a:t>
            </a:r>
            <a:br>
              <a:rPr lang="zh-CN" altLang="en-US" sz="2400" b="1" dirty="0"/>
            </a:b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grpSp>
        <p:nvGrpSpPr>
          <p:cNvPr id="3" name="组合 2"/>
          <p:cNvGrpSpPr/>
          <p:nvPr/>
        </p:nvGrpSpPr>
        <p:grpSpPr>
          <a:xfrm>
            <a:off x="8251622" y="-80963"/>
            <a:ext cx="3944823" cy="870585"/>
            <a:chOff x="218930" y="27621"/>
            <a:chExt cx="3944823" cy="870585"/>
          </a:xfrm>
        </p:grpSpPr>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5" name="Picture 3"/>
            <p:cNvPicPr>
              <a:picLocks noChangeAspect="1"/>
            </p:cNvPicPr>
            <p:nvPr/>
          </p:nvPicPr>
          <p:blipFill>
            <a:blip r:embed="rId5"/>
            <a:stretch>
              <a:fillRect/>
            </a:stretch>
          </p:blipFill>
          <p:spPr>
            <a:xfrm>
              <a:off x="889310" y="232410"/>
              <a:ext cx="616345" cy="461009"/>
            </a:xfrm>
            <a:prstGeom prst="rect">
              <a:avLst/>
            </a:prstGeom>
            <a:noFill/>
            <a:ln w="9525">
              <a:noFill/>
            </a:ln>
          </p:spPr>
        </p:pic>
        <p:pic>
          <p:nvPicPr>
            <p:cNvPr id="6" name="图片 8"/>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8" name="图片 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descr="图片2"/>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custDataLst>
              <p:tags r:id="rId2"/>
            </p:custDataLst>
          </p:nvPr>
        </p:nvSpPr>
        <p:spPr>
          <a:xfrm>
            <a:off x="600710" y="1333500"/>
            <a:ext cx="6391275" cy="1593850"/>
          </a:xfrm>
          <a:prstGeom prst="rect">
            <a:avLst/>
          </a:prstGeom>
          <a:effectLst>
            <a:glow rad="101600">
              <a:schemeClr val="accent2">
                <a:satMod val="175000"/>
                <a:alpha val="40000"/>
              </a:schemeClr>
            </a:glow>
            <a:outerShdw blurRad="50800" dist="38100" dir="2700000" algn="tl" rotWithShape="0">
              <a:prstClr val="black">
                <a:alpha val="40000"/>
              </a:prstClr>
            </a:outerShdw>
            <a:softEdge rad="12700"/>
          </a:effectLst>
        </p:spPr>
        <p:txBody>
          <a:bodyPr wrap="square">
            <a:noAutofit/>
          </a:bodyPr>
          <a:lstStyle/>
          <a:p>
            <a:pPr algn="l"/>
            <a:endParaRPr lang="zh-CN" altLang="en-US" sz="2800" b="1" dirty="0">
              <a:solidFill>
                <a:srgbClr val="FF0000"/>
              </a:solidFill>
              <a:effectLst>
                <a:outerShdw blurRad="50800" dist="38100" dir="2700000" algn="tl" rotWithShape="0">
                  <a:schemeClr val="tx1">
                    <a:alpha val="40000"/>
                  </a:scheme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4064000" y="4502150"/>
            <a:ext cx="4064000" cy="485775"/>
          </a:xfrm>
          <a:prstGeom prst="rect">
            <a:avLst/>
          </a:prstGeom>
          <a:noFill/>
        </p:spPr>
        <p:txBody>
          <a:bodyPr wrap="square" rtlCol="0">
            <a:noAutofit/>
          </a:bodyPr>
          <a:lstStyle/>
          <a:p>
            <a:pPr algn="just"/>
            <a:endParaRPr lang="zh-CN" altLang="en-US" sz="2400" b="1" dirty="0">
              <a:solidFill>
                <a:schemeClr val="bg1"/>
              </a:solidFill>
              <a:ea typeface="+mn-lt"/>
            </a:endParaRPr>
          </a:p>
        </p:txBody>
      </p:sp>
      <p:sp>
        <p:nvSpPr>
          <p:cNvPr id="7" name="文本框 6"/>
          <p:cNvSpPr txBox="1"/>
          <p:nvPr>
            <p:custDataLst>
              <p:tags r:id="rId4"/>
            </p:custDataLst>
          </p:nvPr>
        </p:nvSpPr>
        <p:spPr>
          <a:xfrm>
            <a:off x="600710" y="5434330"/>
            <a:ext cx="2940050" cy="948055"/>
          </a:xfrm>
          <a:prstGeom prst="rect">
            <a:avLst/>
          </a:prstGeom>
          <a:noFill/>
        </p:spPr>
        <p:txBody>
          <a:bodyPr wrap="square" rtlCol="0">
            <a:noAutofit/>
          </a:bodyPr>
          <a:lstStyle/>
          <a:p>
            <a:pPr>
              <a:lnSpc>
                <a:spcPct val="150000"/>
              </a:lnSpc>
            </a:pPr>
            <a:endParaRPr lang="zh-CN" altLang="en-US" sz="2000" b="1" dirty="0">
              <a:ea typeface="+mn-lt"/>
              <a:cs typeface="微软雅黑" panose="020B0503020204020204" pitchFamily="34" charset="-122"/>
            </a:endParaRPr>
          </a:p>
        </p:txBody>
      </p:sp>
      <p:pic>
        <p:nvPicPr>
          <p:cNvPr id="11" name="图片 10" descr="7"/>
          <p:cNvPicPr>
            <a:picLocks noChangeAspect="1"/>
          </p:cNvPicPr>
          <p:nvPr>
            <p:custDataLst>
              <p:tags r:id="rId5"/>
            </p:custDataLst>
          </p:nvPr>
        </p:nvPicPr>
        <p:blipFill>
          <a:blip r:embed="rId6"/>
          <a:stretch>
            <a:fillRect/>
          </a:stretch>
        </p:blipFill>
        <p:spPr>
          <a:xfrm>
            <a:off x="7285355" y="1858010"/>
            <a:ext cx="3658235" cy="4230370"/>
          </a:xfrm>
          <a:prstGeom prst="rect">
            <a:avLst/>
          </a:prstGeom>
        </p:spPr>
      </p:pic>
      <p:sp>
        <p:nvSpPr>
          <p:cNvPr id="2" name="文本框 1"/>
          <p:cNvSpPr txBox="1"/>
          <p:nvPr/>
        </p:nvSpPr>
        <p:spPr>
          <a:xfrm>
            <a:off x="-474562" y="2696901"/>
            <a:ext cx="184731" cy="369332"/>
          </a:xfrm>
          <a:prstGeom prst="rect">
            <a:avLst/>
          </a:prstGeom>
          <a:noFill/>
        </p:spPr>
        <p:txBody>
          <a:bodyPr wrap="none" rtlCol="0">
            <a:spAutoFit/>
          </a:bodyPr>
          <a:lstStyle/>
          <a:p>
            <a:endParaRPr kumimoji="1" lang="zh-CN" altLang="en-US"/>
          </a:p>
        </p:txBody>
      </p:sp>
      <p:sp>
        <p:nvSpPr>
          <p:cNvPr id="5" name="文本框 4"/>
          <p:cNvSpPr txBox="1"/>
          <p:nvPr/>
        </p:nvSpPr>
        <p:spPr>
          <a:xfrm>
            <a:off x="277495" y="2763837"/>
            <a:ext cx="8359140" cy="1330325"/>
          </a:xfrm>
          <a:prstGeom prst="rect">
            <a:avLst/>
          </a:prstGeom>
          <a:noFill/>
        </p:spPr>
        <p:txBody>
          <a:bodyPr wrap="square" rtlCol="0">
            <a:noAutofit/>
          </a:bodyPr>
          <a:lstStyle/>
          <a:p>
            <a:pPr lvl="0">
              <a:buClrTx/>
              <a:buSzTx/>
              <a:buFontTx/>
            </a:pPr>
            <a:r>
              <a:rPr lang="en-US" altLang="zh-CN"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rPr>
              <a:t>02</a:t>
            </a:r>
            <a:r>
              <a:rPr lang="zh-CN" altLang="en-US"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rPr>
              <a:t>、设计思路</a:t>
            </a:r>
            <a:endParaRPr lang="zh-CN" altLang="en-US"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endParaRPr>
          </a:p>
        </p:txBody>
      </p:sp>
      <p:grpSp>
        <p:nvGrpSpPr>
          <p:cNvPr id="9" name="组合 8"/>
          <p:cNvGrpSpPr/>
          <p:nvPr/>
        </p:nvGrpSpPr>
        <p:grpSpPr>
          <a:xfrm>
            <a:off x="0" y="-71755"/>
            <a:ext cx="3944823" cy="870585"/>
            <a:chOff x="218930" y="27621"/>
            <a:chExt cx="3944823" cy="870585"/>
          </a:xfrm>
        </p:grpSpPr>
        <p:pic>
          <p:nvPicPr>
            <p:cNvPr id="10" name="图片 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3" name="图片 8"/>
            <p:cNvPicPr>
              <a:picLocks noChangeAspect="1"/>
            </p:cNvPicPr>
            <p:nvPr>
              <p:custDataLst>
                <p:tags r:id="rId10"/>
              </p:custDataLst>
            </p:nvPr>
          </p:nvPicPr>
          <p:blipFill rotWithShape="1">
            <a:blip r:embed="rId11"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7263442" y="2372264"/>
            <a:ext cx="4756823" cy="2554545"/>
          </a:xfrm>
          <a:prstGeom prst="rect">
            <a:avLst/>
          </a:prstGeom>
          <a:noFill/>
        </p:spPr>
        <p:txBody>
          <a:bodyPr wrap="square" rtlCol="0">
            <a:spAutoFit/>
          </a:bodyPr>
          <a:lstStyle/>
          <a:p>
            <a:r>
              <a:rPr lang="en-US" altLang="zh-CN" sz="2000" b="1" dirty="0">
                <a:ea typeface="思源黑体 Regular" panose="020B0500000000000000"/>
              </a:rPr>
              <a:t>LCS</a:t>
            </a:r>
            <a:r>
              <a:rPr lang="zh-CN" altLang="en-US" sz="2000" b="1" dirty="0">
                <a:ea typeface="思源黑体 Regular" panose="020B0500000000000000"/>
              </a:rPr>
              <a:t>最长公共子序列</a:t>
            </a:r>
            <a:r>
              <a:rPr lang="zh-CN" altLang="en-US" sz="2000" dirty="0">
                <a:ea typeface="思源黑体 Regular" panose="020B0500000000000000"/>
              </a:rPr>
              <a:t>算法：通过动态规划构建二维表记录匹配情况。（详见功能点第一点）</a:t>
            </a:r>
            <a:endParaRPr lang="en-US" altLang="zh-CN" sz="2000" dirty="0">
              <a:ea typeface="思源黑体 Regular" panose="020B0500000000000000"/>
            </a:endParaRPr>
          </a:p>
          <a:p>
            <a:r>
              <a:rPr lang="en-US" altLang="zh-CN" sz="2000" b="1" dirty="0" err="1">
                <a:ea typeface="思源黑体 Regular" panose="020B0500000000000000"/>
              </a:rPr>
              <a:t>ChineseToPinyin</a:t>
            </a:r>
            <a:r>
              <a:rPr lang="zh-CN" altLang="en-US" sz="2000" dirty="0">
                <a:ea typeface="思源黑体 Regular" panose="020B0500000000000000"/>
              </a:rPr>
              <a:t>技术：</a:t>
            </a:r>
            <a:r>
              <a:rPr lang="zh-CN" altLang="en-US" sz="2000" b="1" i="0" dirty="0">
                <a:solidFill>
                  <a:srgbClr val="1F2328"/>
                </a:solidFill>
                <a:effectLst/>
                <a:latin typeface="-apple-system"/>
                <a:ea typeface="思源黑体 Regular" panose="020B0500000000000000"/>
              </a:rPr>
              <a:t>汉字转拼音 自适应多音字处理 姓名自动切分 </a:t>
            </a:r>
            <a:r>
              <a:rPr lang="en-US" altLang="zh-CN" sz="2000" b="1" i="0" dirty="0" err="1">
                <a:solidFill>
                  <a:srgbClr val="1F2328"/>
                </a:solidFill>
                <a:effectLst/>
                <a:latin typeface="-apple-system"/>
                <a:ea typeface="思源黑体 Regular" panose="020B0500000000000000"/>
              </a:rPr>
              <a:t>c++</a:t>
            </a:r>
            <a:r>
              <a:rPr lang="zh-CN" altLang="en-US" sz="2000" b="1" i="0" dirty="0">
                <a:solidFill>
                  <a:srgbClr val="1F2328"/>
                </a:solidFill>
                <a:effectLst/>
                <a:latin typeface="-apple-system"/>
                <a:ea typeface="思源黑体 Regular" panose="020B0500000000000000"/>
              </a:rPr>
              <a:t>、</a:t>
            </a:r>
            <a:r>
              <a:rPr lang="en-US" altLang="zh-CN" sz="2000" b="1" i="0" dirty="0" err="1">
                <a:solidFill>
                  <a:srgbClr val="1F2328"/>
                </a:solidFill>
                <a:effectLst/>
                <a:latin typeface="-apple-system"/>
                <a:ea typeface="思源黑体 Regular" panose="020B0500000000000000"/>
              </a:rPr>
              <a:t>c#</a:t>
            </a:r>
            <a:r>
              <a:rPr lang="zh-CN" altLang="en-US" sz="2000" b="1" i="0" dirty="0">
                <a:solidFill>
                  <a:srgbClr val="1F2328"/>
                </a:solidFill>
                <a:effectLst/>
                <a:latin typeface="-apple-system"/>
                <a:ea typeface="思源黑体 Regular" panose="020B0500000000000000"/>
              </a:rPr>
              <a:t>、</a:t>
            </a:r>
            <a:r>
              <a:rPr lang="en-US" altLang="zh-CN" sz="2000" b="1" i="0" dirty="0">
                <a:solidFill>
                  <a:srgbClr val="1F2328"/>
                </a:solidFill>
                <a:effectLst/>
                <a:latin typeface="-apple-system"/>
                <a:ea typeface="思源黑体 Regular" panose="020B0500000000000000"/>
              </a:rPr>
              <a:t>qt</a:t>
            </a:r>
            <a:r>
              <a:rPr lang="zh-CN" altLang="en-US" sz="2000" b="1" i="0" dirty="0">
                <a:solidFill>
                  <a:srgbClr val="1F2328"/>
                </a:solidFill>
                <a:effectLst/>
                <a:latin typeface="-apple-system"/>
                <a:ea typeface="思源黑体 Regular" panose="020B0500000000000000"/>
              </a:rPr>
              <a:t>、</a:t>
            </a:r>
            <a:r>
              <a:rPr lang="en-US" altLang="zh-CN" sz="2000" b="1" i="0" dirty="0" err="1">
                <a:solidFill>
                  <a:srgbClr val="1F2328"/>
                </a:solidFill>
                <a:effectLst/>
                <a:latin typeface="-apple-system"/>
                <a:ea typeface="思源黑体 Regular" panose="020B0500000000000000"/>
              </a:rPr>
              <a:t>js</a:t>
            </a:r>
            <a:r>
              <a:rPr lang="zh-CN" altLang="en-US" sz="2000" b="1" i="0" dirty="0">
                <a:solidFill>
                  <a:srgbClr val="1F2328"/>
                </a:solidFill>
                <a:effectLst/>
                <a:latin typeface="-apple-system"/>
                <a:ea typeface="思源黑体 Regular" panose="020B0500000000000000"/>
              </a:rPr>
              <a:t>。</a:t>
            </a:r>
            <a:r>
              <a:rPr lang="zh-CN" altLang="en-US" sz="2000" b="1" dirty="0">
                <a:solidFill>
                  <a:srgbClr val="1F2328"/>
                </a:solidFill>
                <a:latin typeface="-apple-system"/>
                <a:ea typeface="思源黑体 Regular" panose="020B0500000000000000"/>
              </a:rPr>
              <a:t>（详见技术创新性）</a:t>
            </a:r>
            <a:endParaRPr lang="en-US" altLang="zh-CN" sz="2000" b="1" i="0" dirty="0">
              <a:solidFill>
                <a:srgbClr val="1F2328"/>
              </a:solidFill>
              <a:effectLst/>
              <a:latin typeface="-apple-system"/>
              <a:ea typeface="思源黑体 Regular" panose="020B0500000000000000"/>
            </a:endParaRPr>
          </a:p>
          <a:p>
            <a:pPr lvl="0" algn="dist">
              <a:buClrTx/>
              <a:buSzTx/>
              <a:buFontTx/>
            </a:pPr>
            <a:br>
              <a:rPr lang="zh-CN" altLang="en-US" sz="2000" dirty="0">
                <a:ea typeface="思源黑体 Regular" panose="020B0500000000000000"/>
              </a:rPr>
            </a:br>
            <a:endParaRPr lang="zh-CN" altLang="en-US" sz="2000" b="1" dirty="0">
              <a:solidFill>
                <a:srgbClr val="0F4C82"/>
              </a:solidFill>
              <a:latin typeface="思源黑体 Regular" panose="020B0500000000000000" charset="-122"/>
              <a:ea typeface="思源黑体 Regular" panose="020B0500000000000000"/>
              <a:cs typeface="思源黑体 Regular" panose="020B0500000000000000" charset="-122"/>
              <a:sym typeface="+mn-lt"/>
            </a:endParaRPr>
          </a:p>
        </p:txBody>
      </p:sp>
      <p:sp>
        <p:nvSpPr>
          <p:cNvPr id="5" name="文本框 4"/>
          <p:cNvSpPr txBox="1"/>
          <p:nvPr/>
        </p:nvSpPr>
        <p:spPr>
          <a:xfrm>
            <a:off x="2586401" y="769620"/>
            <a:ext cx="2492990" cy="646331"/>
          </a:xfrm>
          <a:prstGeom prst="rect">
            <a:avLst/>
          </a:prstGeom>
          <a:noFill/>
        </p:spPr>
        <p:txBody>
          <a:bodyPr wrap="none" rtlCol="0">
            <a:spAutoFit/>
          </a:bodyPr>
          <a:lstStyle/>
          <a:p>
            <a:r>
              <a:rPr lang="zh-CN" altLang="en-US" sz="3600" dirty="0">
                <a:ea typeface="思源黑体 Regular" panose="020B0500000000000000"/>
              </a:rPr>
              <a:t>总体架构图</a:t>
            </a:r>
            <a:endParaRPr lang="zh-CN" altLang="en-US" sz="3600" dirty="0">
              <a:ea typeface="思源黑体 Regular" panose="020B0500000000000000"/>
            </a:endParaRPr>
          </a:p>
        </p:txBody>
      </p:sp>
      <p:grpSp>
        <p:nvGrpSpPr>
          <p:cNvPr id="4" name="组合 3"/>
          <p:cNvGrpSpPr/>
          <p:nvPr/>
        </p:nvGrpSpPr>
        <p:grpSpPr>
          <a:xfrm>
            <a:off x="8251622" y="-80963"/>
            <a:ext cx="3944823" cy="870585"/>
            <a:chOff x="218930" y="27621"/>
            <a:chExt cx="3944823" cy="870585"/>
          </a:xfrm>
        </p:grpSpPr>
        <p:pic>
          <p:nvPicPr>
            <p:cNvPr id="6" name="图片 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8" name="Picture 3"/>
            <p:cNvPicPr>
              <a:picLocks noChangeAspect="1"/>
            </p:cNvPicPr>
            <p:nvPr/>
          </p:nvPicPr>
          <p:blipFill>
            <a:blip r:embed="rId5"/>
            <a:stretch>
              <a:fillRect/>
            </a:stretch>
          </p:blipFill>
          <p:spPr>
            <a:xfrm>
              <a:off x="889310" y="232410"/>
              <a:ext cx="616345" cy="461009"/>
            </a:xfrm>
            <a:prstGeom prst="rect">
              <a:avLst/>
            </a:prstGeom>
            <a:noFill/>
            <a:ln w="9525">
              <a:noFill/>
            </a:ln>
          </p:spPr>
        </p:pic>
        <p:pic>
          <p:nvPicPr>
            <p:cNvPr id="9" name="图片 8"/>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0" name="图片 9"/>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pic>
        <p:nvPicPr>
          <p:cNvPr id="11" name="图片 10" descr="30bee046dce02b353ec7b6b798b7542"/>
          <p:cNvPicPr>
            <a:picLocks noChangeAspect="1"/>
          </p:cNvPicPr>
          <p:nvPr/>
        </p:nvPicPr>
        <p:blipFill>
          <a:blip r:embed="rId10"/>
          <a:stretch>
            <a:fillRect/>
          </a:stretch>
        </p:blipFill>
        <p:spPr>
          <a:xfrm>
            <a:off x="381000" y="1416050"/>
            <a:ext cx="6813550" cy="5229225"/>
          </a:xfrm>
          <a:prstGeom prst="rect">
            <a:avLst/>
          </a:prstGeom>
        </p:spPr>
      </p:pic>
    </p:spTree>
    <p:custDataLst>
      <p:tags r:id="rId1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3579614" y="5432383"/>
            <a:ext cx="5685155" cy="1323439"/>
          </a:xfrm>
          <a:prstGeom prst="rect">
            <a:avLst/>
          </a:prstGeom>
          <a:noFill/>
        </p:spPr>
        <p:txBody>
          <a:bodyPr wrap="square" rtlCol="0">
            <a:spAutoFit/>
          </a:bodyPr>
          <a:lstStyle/>
          <a:p>
            <a:r>
              <a:rPr lang="en-US" altLang="zh-CN" sz="2000" b="1" dirty="0" err="1"/>
              <a:t>Qregular</a:t>
            </a:r>
            <a:r>
              <a:rPr lang="en-US" altLang="zh-CN" sz="2000" b="1" dirty="0"/>
              <a:t> Expression</a:t>
            </a:r>
            <a:r>
              <a:rPr lang="zh-CN" altLang="en-US" sz="2000" dirty="0"/>
              <a:t>匹配技术：与正则表达式结合，可以实现对文本的快速搜索、替换和提取。匹配特定字符、字符范围、数字、空格等，提供了强大的灵活性和效率。（功能点</a:t>
            </a:r>
            <a:r>
              <a:rPr lang="en-US" altLang="zh-CN" sz="2000" dirty="0"/>
              <a:t>4</a:t>
            </a:r>
            <a:r>
              <a:rPr lang="zh-CN" altLang="en-US" sz="2000" dirty="0"/>
              <a:t>中有提及）</a:t>
            </a:r>
            <a:endParaRPr lang="zh-CN" altLang="en-US" sz="2000" dirty="0"/>
          </a:p>
        </p:txBody>
      </p:sp>
      <p:pic>
        <p:nvPicPr>
          <p:cNvPr id="4" name="图片 3"/>
          <p:cNvPicPr>
            <a:picLocks noChangeAspect="1"/>
          </p:cNvPicPr>
          <p:nvPr/>
        </p:nvPicPr>
        <p:blipFill>
          <a:blip r:embed="rId3"/>
          <a:stretch>
            <a:fillRect/>
          </a:stretch>
        </p:blipFill>
        <p:spPr>
          <a:xfrm>
            <a:off x="7620" y="1560475"/>
            <a:ext cx="12184380" cy="3897488"/>
          </a:xfrm>
          <a:prstGeom prst="rect">
            <a:avLst/>
          </a:prstGeom>
        </p:spPr>
      </p:pic>
      <p:sp>
        <p:nvSpPr>
          <p:cNvPr id="5" name="文本框 4"/>
          <p:cNvSpPr txBox="1"/>
          <p:nvPr/>
        </p:nvSpPr>
        <p:spPr>
          <a:xfrm>
            <a:off x="5292110" y="914144"/>
            <a:ext cx="2492990" cy="646331"/>
          </a:xfrm>
          <a:prstGeom prst="rect">
            <a:avLst/>
          </a:prstGeom>
          <a:noFill/>
        </p:spPr>
        <p:txBody>
          <a:bodyPr wrap="none" rtlCol="0">
            <a:spAutoFit/>
          </a:bodyPr>
          <a:lstStyle/>
          <a:p>
            <a:r>
              <a:rPr lang="zh-CN" altLang="en-US" sz="3600" dirty="0">
                <a:latin typeface="思源黑体 Regular" panose="020B0500000000000000"/>
              </a:rPr>
              <a:t>技术架构图</a:t>
            </a:r>
            <a:endParaRPr lang="zh-CN" altLang="en-US" sz="3600" dirty="0">
              <a:latin typeface="思源黑体 Regular" panose="020B0500000000000000"/>
            </a:endParaRPr>
          </a:p>
        </p:txBody>
      </p:sp>
      <p:grpSp>
        <p:nvGrpSpPr>
          <p:cNvPr id="3" name="组合 2"/>
          <p:cNvGrpSpPr/>
          <p:nvPr/>
        </p:nvGrpSpPr>
        <p:grpSpPr>
          <a:xfrm>
            <a:off x="8243367" y="-80963"/>
            <a:ext cx="3944823" cy="870585"/>
            <a:chOff x="218930" y="27621"/>
            <a:chExt cx="3944823" cy="870585"/>
          </a:xfrm>
        </p:grpSpPr>
        <p:pic>
          <p:nvPicPr>
            <p:cNvPr id="6" name="图片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8" name="Picture 3"/>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9" name="图片 8"/>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0" name="图片 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descr="图片2"/>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custDataLst>
              <p:tags r:id="rId2"/>
            </p:custDataLst>
          </p:nvPr>
        </p:nvSpPr>
        <p:spPr>
          <a:xfrm>
            <a:off x="600710" y="1333500"/>
            <a:ext cx="6391275" cy="1593850"/>
          </a:xfrm>
          <a:prstGeom prst="rect">
            <a:avLst/>
          </a:prstGeom>
          <a:effectLst>
            <a:glow rad="101600">
              <a:schemeClr val="accent2">
                <a:satMod val="175000"/>
                <a:alpha val="40000"/>
              </a:schemeClr>
            </a:glow>
            <a:outerShdw blurRad="50800" dist="38100" dir="2700000" algn="tl" rotWithShape="0">
              <a:prstClr val="black">
                <a:alpha val="40000"/>
              </a:prstClr>
            </a:outerShdw>
            <a:softEdge rad="12700"/>
          </a:effectLst>
        </p:spPr>
        <p:txBody>
          <a:bodyPr wrap="square">
            <a:noAutofit/>
          </a:bodyPr>
          <a:lstStyle/>
          <a:p>
            <a:pPr algn="l"/>
            <a:endParaRPr lang="zh-CN" altLang="en-US" sz="2800" b="1" dirty="0">
              <a:solidFill>
                <a:srgbClr val="FF0000"/>
              </a:solidFill>
              <a:effectLst>
                <a:outerShdw blurRad="50800" dist="38100" dir="2700000" algn="tl" rotWithShape="0">
                  <a:schemeClr val="tx1">
                    <a:alpha val="40000"/>
                  </a:scheme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4064000" y="4502150"/>
            <a:ext cx="4064000" cy="485775"/>
          </a:xfrm>
          <a:prstGeom prst="rect">
            <a:avLst/>
          </a:prstGeom>
          <a:noFill/>
        </p:spPr>
        <p:txBody>
          <a:bodyPr wrap="square" rtlCol="0">
            <a:noAutofit/>
          </a:bodyPr>
          <a:lstStyle/>
          <a:p>
            <a:pPr algn="just"/>
            <a:endParaRPr lang="zh-CN" altLang="en-US" sz="2400" b="1" dirty="0">
              <a:solidFill>
                <a:schemeClr val="bg1"/>
              </a:solidFill>
              <a:ea typeface="+mn-lt"/>
            </a:endParaRPr>
          </a:p>
        </p:txBody>
      </p:sp>
      <p:sp>
        <p:nvSpPr>
          <p:cNvPr id="7" name="文本框 6"/>
          <p:cNvSpPr txBox="1"/>
          <p:nvPr>
            <p:custDataLst>
              <p:tags r:id="rId4"/>
            </p:custDataLst>
          </p:nvPr>
        </p:nvSpPr>
        <p:spPr>
          <a:xfrm>
            <a:off x="600710" y="5434330"/>
            <a:ext cx="2940050" cy="948055"/>
          </a:xfrm>
          <a:prstGeom prst="rect">
            <a:avLst/>
          </a:prstGeom>
          <a:noFill/>
        </p:spPr>
        <p:txBody>
          <a:bodyPr wrap="square" rtlCol="0">
            <a:noAutofit/>
          </a:bodyPr>
          <a:lstStyle/>
          <a:p>
            <a:pPr>
              <a:lnSpc>
                <a:spcPct val="150000"/>
              </a:lnSpc>
            </a:pPr>
            <a:endParaRPr lang="zh-CN" altLang="en-US" sz="2000" b="1" dirty="0">
              <a:ea typeface="+mn-lt"/>
              <a:cs typeface="微软雅黑" panose="020B0503020204020204" pitchFamily="34" charset="-122"/>
            </a:endParaRPr>
          </a:p>
        </p:txBody>
      </p:sp>
      <p:pic>
        <p:nvPicPr>
          <p:cNvPr id="11" name="图片 10" descr="7"/>
          <p:cNvPicPr>
            <a:picLocks noChangeAspect="1"/>
          </p:cNvPicPr>
          <p:nvPr>
            <p:custDataLst>
              <p:tags r:id="rId5"/>
            </p:custDataLst>
          </p:nvPr>
        </p:nvPicPr>
        <p:blipFill>
          <a:blip r:embed="rId6"/>
          <a:stretch>
            <a:fillRect/>
          </a:stretch>
        </p:blipFill>
        <p:spPr>
          <a:xfrm>
            <a:off x="7285355" y="1858010"/>
            <a:ext cx="3658235" cy="4230370"/>
          </a:xfrm>
          <a:prstGeom prst="rect">
            <a:avLst/>
          </a:prstGeom>
        </p:spPr>
      </p:pic>
      <p:sp>
        <p:nvSpPr>
          <p:cNvPr id="2" name="文本框 1"/>
          <p:cNvSpPr txBox="1"/>
          <p:nvPr/>
        </p:nvSpPr>
        <p:spPr>
          <a:xfrm>
            <a:off x="-474562" y="2696901"/>
            <a:ext cx="184731" cy="369332"/>
          </a:xfrm>
          <a:prstGeom prst="rect">
            <a:avLst/>
          </a:prstGeom>
          <a:noFill/>
        </p:spPr>
        <p:txBody>
          <a:bodyPr wrap="none" rtlCol="0">
            <a:spAutoFit/>
          </a:bodyPr>
          <a:lstStyle/>
          <a:p>
            <a:endParaRPr kumimoji="1" lang="zh-CN" altLang="en-US"/>
          </a:p>
        </p:txBody>
      </p:sp>
      <p:sp>
        <p:nvSpPr>
          <p:cNvPr id="5" name="文本框 4"/>
          <p:cNvSpPr txBox="1"/>
          <p:nvPr/>
        </p:nvSpPr>
        <p:spPr>
          <a:xfrm>
            <a:off x="277495" y="2763837"/>
            <a:ext cx="8359140" cy="1330325"/>
          </a:xfrm>
          <a:prstGeom prst="rect">
            <a:avLst/>
          </a:prstGeom>
          <a:noFill/>
        </p:spPr>
        <p:txBody>
          <a:bodyPr wrap="square" rtlCol="0">
            <a:noAutofit/>
          </a:bodyPr>
          <a:lstStyle/>
          <a:p>
            <a:pPr lvl="0">
              <a:buClrTx/>
              <a:buSzTx/>
              <a:buFontTx/>
            </a:pPr>
            <a:r>
              <a:rPr lang="en-US" altLang="zh-CN"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rPr>
              <a:t>03</a:t>
            </a:r>
            <a:r>
              <a:rPr lang="zh-CN" altLang="en-US"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rPr>
              <a:t>、完成情况</a:t>
            </a:r>
            <a:endParaRPr lang="zh-CN" altLang="en-US" sz="9600" b="1" dirty="0">
              <a:solidFill>
                <a:schemeClr val="bg1"/>
              </a:solidFill>
              <a:latin typeface="思源黑体 Regular" panose="020B0500000000000000" charset="-122"/>
              <a:ea typeface="思源黑体 Regular" panose="020B0500000000000000" charset="-122"/>
              <a:cs typeface="思源黑体 Regular" panose="020B0500000000000000" charset="-122"/>
              <a:sym typeface="+mn-lt"/>
            </a:endParaRPr>
          </a:p>
        </p:txBody>
      </p:sp>
      <p:grpSp>
        <p:nvGrpSpPr>
          <p:cNvPr id="9" name="组合 8"/>
          <p:cNvGrpSpPr/>
          <p:nvPr/>
        </p:nvGrpSpPr>
        <p:grpSpPr>
          <a:xfrm>
            <a:off x="0" y="-71755"/>
            <a:ext cx="3944823" cy="870585"/>
            <a:chOff x="218930" y="27621"/>
            <a:chExt cx="3944823" cy="870585"/>
          </a:xfrm>
        </p:grpSpPr>
        <p:pic>
          <p:nvPicPr>
            <p:cNvPr id="10" name="图片 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3" name="图片 8"/>
            <p:cNvPicPr>
              <a:picLocks noChangeAspect="1"/>
            </p:cNvPicPr>
            <p:nvPr>
              <p:custDataLst>
                <p:tags r:id="rId10"/>
              </p:custDataLst>
            </p:nvPr>
          </p:nvPicPr>
          <p:blipFill rotWithShape="1">
            <a:blip r:embed="rId11"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底图"/>
          <p:cNvPicPr>
            <a:picLocks noChangeAspect="1"/>
          </p:cNvPicPr>
          <p:nvPr>
            <p:custDataLst>
              <p:tags r:id="rId1"/>
            </p:custDataLst>
          </p:nvPr>
        </p:nvPicPr>
        <p:blipFill>
          <a:blip r:embed="rId2"/>
          <a:srcRect t="51611" b="37473"/>
          <a:stretch>
            <a:fillRect/>
          </a:stretch>
        </p:blipFill>
        <p:spPr>
          <a:xfrm>
            <a:off x="3810" y="0"/>
            <a:ext cx="12189460" cy="708660"/>
          </a:xfrm>
          <a:prstGeom prst="rect">
            <a:avLst/>
          </a:prstGeom>
        </p:spPr>
      </p:pic>
      <p:sp>
        <p:nvSpPr>
          <p:cNvPr id="20" name="文本框 19"/>
          <p:cNvSpPr txBox="1"/>
          <p:nvPr/>
        </p:nvSpPr>
        <p:spPr>
          <a:xfrm>
            <a:off x="635" y="60960"/>
            <a:ext cx="7784465" cy="708660"/>
          </a:xfrm>
          <a:prstGeom prst="rect">
            <a:avLst/>
          </a:prstGeom>
          <a:noFill/>
        </p:spPr>
        <p:txBody>
          <a:bodyPr wrap="square" rtlCol="0" anchor="t">
            <a:noAutofit/>
          </a:bodyPr>
          <a:lstStyle/>
          <a:p>
            <a:pPr indent="0">
              <a:lnSpc>
                <a:spcPct val="100000"/>
              </a:lnSpc>
              <a:spcBef>
                <a:spcPts val="1000"/>
              </a:spcBef>
              <a:spcAft>
                <a:spcPts val="0"/>
              </a:spcAft>
              <a:buSzPct val="100000"/>
              <a:buNone/>
            </a:pPr>
            <a:endParaRPr lang="en-US" altLang="zh-CN" sz="3200" b="1" spc="342"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491706" y="1697134"/>
            <a:ext cx="11145328" cy="5570756"/>
          </a:xfrm>
          <a:prstGeom prst="rect">
            <a:avLst/>
          </a:prstGeom>
          <a:noFill/>
        </p:spPr>
        <p:txBody>
          <a:bodyPr wrap="square" rtlCol="0">
            <a:spAutoFit/>
          </a:bodyPr>
          <a:lstStyle/>
          <a:p>
            <a:pPr marL="0" indent="0">
              <a:lnSpc>
                <a:spcPct val="150000"/>
              </a:lnSpc>
              <a:buNone/>
            </a:pPr>
            <a:r>
              <a:rPr lang="en-US" altLang="zh-CN" sz="2800" dirty="0">
                <a:ea typeface="思源黑体 Regular" panose="020B0500000000000000"/>
              </a:rPr>
              <a:t>1</a:t>
            </a:r>
            <a:r>
              <a:rPr lang="zh-CN" altLang="en-US" sz="2800" dirty="0">
                <a:ea typeface="思源黑体 Regular" panose="020B0500000000000000"/>
              </a:rPr>
              <a:t>、选择搜索的根目录</a:t>
            </a:r>
            <a:r>
              <a:rPr lang="zh-CN" altLang="en-US" sz="2800" b="0" i="0" dirty="0">
                <a:solidFill>
                  <a:srgbClr val="24292F"/>
                </a:solidFill>
                <a:effectLst/>
                <a:latin typeface="-apple-system"/>
                <a:ea typeface="思源黑体 Regular" panose="020B0500000000000000"/>
              </a:rPr>
              <a:t>（尽量避免</a:t>
            </a:r>
            <a:r>
              <a:rPr lang="en-US" altLang="zh-CN" sz="2800" b="0" i="0" dirty="0">
                <a:solidFill>
                  <a:srgbClr val="24292F"/>
                </a:solidFill>
                <a:effectLst/>
                <a:latin typeface="-apple-system"/>
                <a:ea typeface="思源黑体 Regular" panose="020B0500000000000000"/>
              </a:rPr>
              <a:t>C:\ D:\</a:t>
            </a:r>
            <a:r>
              <a:rPr lang="zh-CN" altLang="en-US" sz="2800" b="0" i="0" dirty="0">
                <a:solidFill>
                  <a:srgbClr val="24292F"/>
                </a:solidFill>
                <a:effectLst/>
                <a:latin typeface="-apple-system"/>
                <a:ea typeface="思源黑体 Regular" panose="020B0500000000000000"/>
              </a:rPr>
              <a:t>之类的大型目录）</a:t>
            </a:r>
            <a:endParaRPr lang="en-US" altLang="zh-CN" sz="2800" b="0" i="0" dirty="0">
              <a:solidFill>
                <a:srgbClr val="24292F"/>
              </a:solidFill>
              <a:effectLst/>
              <a:latin typeface="-apple-system"/>
              <a:ea typeface="思源黑体 Regular" panose="020B0500000000000000"/>
            </a:endParaRPr>
          </a:p>
          <a:p>
            <a:pPr marL="0" indent="0">
              <a:lnSpc>
                <a:spcPct val="150000"/>
              </a:lnSpc>
              <a:buNone/>
            </a:pPr>
            <a:r>
              <a:rPr lang="en-US" altLang="zh-CN" sz="2800" b="0" i="0" dirty="0">
                <a:solidFill>
                  <a:srgbClr val="24292F"/>
                </a:solidFill>
                <a:effectLst/>
                <a:latin typeface="-apple-system"/>
                <a:ea typeface="思源黑体 Regular" panose="020B0500000000000000"/>
              </a:rPr>
              <a:t>2</a:t>
            </a:r>
            <a:r>
              <a:rPr lang="zh-CN" altLang="en-US" sz="2800" b="0" i="0" dirty="0">
                <a:solidFill>
                  <a:srgbClr val="24292F"/>
                </a:solidFill>
                <a:effectLst/>
                <a:latin typeface="-apple-system"/>
                <a:ea typeface="思源黑体 Regular" panose="020B0500000000000000"/>
              </a:rPr>
              <a:t>、使用广度优先搜索的策略一层层向下遍历</a:t>
            </a:r>
            <a:endParaRPr lang="en-US" altLang="zh-CN" sz="2800" b="0" i="0" dirty="0">
              <a:solidFill>
                <a:srgbClr val="24292F"/>
              </a:solidFill>
              <a:effectLst/>
              <a:latin typeface="-apple-system"/>
              <a:ea typeface="思源黑体 Regular" panose="020B0500000000000000"/>
            </a:endParaRPr>
          </a:p>
          <a:p>
            <a:pPr marL="0" indent="0">
              <a:lnSpc>
                <a:spcPct val="150000"/>
              </a:lnSpc>
              <a:buNone/>
            </a:pPr>
            <a:r>
              <a:rPr lang="en-US" altLang="zh-CN" sz="2800" dirty="0">
                <a:solidFill>
                  <a:srgbClr val="24292F"/>
                </a:solidFill>
                <a:latin typeface="-apple-system"/>
                <a:ea typeface="思源黑体 Regular" panose="020B0500000000000000"/>
              </a:rPr>
              <a:t>       1)</a:t>
            </a:r>
            <a:r>
              <a:rPr lang="zh-CN" altLang="en-US" sz="2800" dirty="0">
                <a:solidFill>
                  <a:srgbClr val="24292F"/>
                </a:solidFill>
                <a:latin typeface="-apple-system"/>
                <a:ea typeface="思源黑体 Regular" panose="020B0500000000000000"/>
              </a:rPr>
              <a:t>若遇到文本文件，则将文件路径存储进用于保存文件信息的数据结构中。</a:t>
            </a:r>
            <a:endParaRPr lang="en-US" altLang="zh-CN" sz="2800" dirty="0">
              <a:solidFill>
                <a:srgbClr val="24292F"/>
              </a:solidFill>
              <a:latin typeface="-apple-system"/>
              <a:ea typeface="思源黑体 Regular" panose="020B0500000000000000"/>
            </a:endParaRPr>
          </a:p>
          <a:p>
            <a:pPr marL="0" indent="0">
              <a:lnSpc>
                <a:spcPct val="150000"/>
              </a:lnSpc>
              <a:buNone/>
            </a:pPr>
            <a:r>
              <a:rPr lang="en-US" altLang="zh-CN" sz="2800" b="0" i="0" dirty="0">
                <a:solidFill>
                  <a:srgbClr val="24292F"/>
                </a:solidFill>
                <a:effectLst/>
                <a:latin typeface="-apple-system"/>
                <a:ea typeface="思源黑体 Regular" panose="020B0500000000000000"/>
              </a:rPr>
              <a:t>       2</a:t>
            </a:r>
            <a:r>
              <a:rPr lang="en-US" altLang="zh-CN" sz="2800" dirty="0">
                <a:solidFill>
                  <a:srgbClr val="24292F"/>
                </a:solidFill>
                <a:latin typeface="-apple-system"/>
                <a:ea typeface="思源黑体 Regular" panose="020B0500000000000000"/>
              </a:rPr>
              <a:t>)</a:t>
            </a:r>
            <a:r>
              <a:rPr lang="zh-CN" altLang="en-US" sz="2800" dirty="0">
                <a:solidFill>
                  <a:srgbClr val="24292F"/>
                </a:solidFill>
                <a:latin typeface="-apple-system"/>
                <a:ea typeface="思源黑体 Regular" panose="020B0500000000000000"/>
              </a:rPr>
              <a:t>若遇到文件夹，则将文件夹加入搜索队列中。</a:t>
            </a:r>
            <a:endParaRPr lang="en-US" altLang="zh-CN" sz="2800" dirty="0">
              <a:solidFill>
                <a:srgbClr val="24292F"/>
              </a:solidFill>
              <a:latin typeface="-apple-system"/>
              <a:ea typeface="思源黑体 Regular" panose="020B0500000000000000"/>
            </a:endParaRPr>
          </a:p>
          <a:p>
            <a:pPr marL="0" indent="0">
              <a:lnSpc>
                <a:spcPct val="150000"/>
              </a:lnSpc>
              <a:buNone/>
            </a:pPr>
            <a:r>
              <a:rPr lang="en-US" altLang="zh-CN" sz="2800" dirty="0">
                <a:solidFill>
                  <a:srgbClr val="24292F"/>
                </a:solidFill>
                <a:latin typeface="-apple-system"/>
                <a:ea typeface="思源黑体 Regular" panose="020B0500000000000000"/>
              </a:rPr>
              <a:t>3</a:t>
            </a:r>
            <a:r>
              <a:rPr lang="zh-CN" altLang="en-US" sz="2800" dirty="0">
                <a:solidFill>
                  <a:srgbClr val="24292F"/>
                </a:solidFill>
                <a:latin typeface="-apple-system"/>
                <a:ea typeface="思源黑体 Regular" panose="020B0500000000000000"/>
              </a:rPr>
              <a:t>、若有其他文件格式的搜索需求，可以对代码进行略微修改，将其他类型的文件也存储进数据结构中。</a:t>
            </a:r>
            <a:endParaRPr lang="en-US" altLang="zh-CN" sz="2800" dirty="0">
              <a:solidFill>
                <a:srgbClr val="24292F"/>
              </a:solidFill>
              <a:latin typeface="-apple-system"/>
              <a:ea typeface="思源黑体 Regular" panose="020B0500000000000000"/>
            </a:endParaRPr>
          </a:p>
          <a:p>
            <a:pPr marL="0" indent="0">
              <a:lnSpc>
                <a:spcPct val="150000"/>
              </a:lnSpc>
              <a:buNone/>
            </a:pPr>
            <a:r>
              <a:rPr lang="zh-CN" altLang="en-US" sz="2800" dirty="0">
                <a:solidFill>
                  <a:srgbClr val="24292F"/>
                </a:solidFill>
                <a:latin typeface="-apple-system"/>
                <a:ea typeface="思源黑体 Regular" panose="020B0500000000000000"/>
              </a:rPr>
              <a:t>（注：保存文件信息的数据结构在代码</a:t>
            </a:r>
            <a:r>
              <a:rPr lang="en-US" altLang="zh-CN" sz="2800" dirty="0" err="1">
                <a:solidFill>
                  <a:srgbClr val="24292F"/>
                </a:solidFill>
                <a:latin typeface="-apple-system"/>
                <a:ea typeface="思源黑体 Regular" panose="020B0500000000000000"/>
              </a:rPr>
              <a:t>QFileInfoList</a:t>
            </a:r>
            <a:r>
              <a:rPr lang="zh-CN" altLang="en-US" sz="2800" dirty="0">
                <a:solidFill>
                  <a:srgbClr val="24292F"/>
                </a:solidFill>
                <a:latin typeface="-apple-system"/>
                <a:ea typeface="思源黑体 Regular" panose="020B0500000000000000"/>
              </a:rPr>
              <a:t>中）</a:t>
            </a:r>
            <a:endParaRPr lang="en-US" altLang="zh-CN" sz="2800" b="0" i="0" dirty="0">
              <a:solidFill>
                <a:srgbClr val="24292F"/>
              </a:solidFill>
              <a:effectLst/>
              <a:latin typeface="-apple-system"/>
              <a:ea typeface="思源黑体 Regular" panose="020B0500000000000000"/>
            </a:endParaRPr>
          </a:p>
          <a:p>
            <a:pPr lvl="0" algn="dist">
              <a:buClrTx/>
              <a:buSzTx/>
              <a:buFontTx/>
            </a:pPr>
            <a:endParaRPr lang="zh-CN" altLang="en-US" sz="2000" b="1" dirty="0">
              <a:solidFill>
                <a:srgbClr val="0F4C82"/>
              </a:solidFill>
              <a:latin typeface="思源黑体 Regular" panose="020B0500000000000000" charset="-122"/>
              <a:ea typeface="思源黑体 Regular" panose="020B0500000000000000" charset="-122"/>
              <a:cs typeface="思源黑体 Regular" panose="020B0500000000000000" charset="-122"/>
              <a:sym typeface="+mn-lt"/>
            </a:endParaRPr>
          </a:p>
        </p:txBody>
      </p:sp>
      <p:sp>
        <p:nvSpPr>
          <p:cNvPr id="3" name="文本框 2"/>
          <p:cNvSpPr txBox="1"/>
          <p:nvPr/>
        </p:nvSpPr>
        <p:spPr>
          <a:xfrm>
            <a:off x="695864" y="1017507"/>
            <a:ext cx="8207696" cy="584775"/>
          </a:xfrm>
          <a:prstGeom prst="rect">
            <a:avLst/>
          </a:prstGeom>
          <a:noFill/>
        </p:spPr>
        <p:txBody>
          <a:bodyPr wrap="none" rtlCol="0">
            <a:spAutoFit/>
          </a:bodyPr>
          <a:lstStyle/>
          <a:p>
            <a:r>
              <a:rPr lang="zh-CN" altLang="en-US" sz="3200" b="1" dirty="0">
                <a:ea typeface="思源黑体 Regular" panose="020B0500000000000000"/>
              </a:rPr>
              <a:t>文件路径遍历搜索策略（</a:t>
            </a:r>
            <a:r>
              <a:rPr lang="en-US" altLang="zh-CN" sz="3200" b="1" dirty="0">
                <a:ea typeface="思源黑体 Regular" panose="020B0500000000000000"/>
              </a:rPr>
              <a:t>BFS</a:t>
            </a:r>
            <a:r>
              <a:rPr lang="zh-CN" altLang="en-US" sz="3200" b="1" dirty="0">
                <a:ea typeface="思源黑体 Regular" panose="020B0500000000000000"/>
              </a:rPr>
              <a:t>广度优先搜索）</a:t>
            </a:r>
            <a:endParaRPr lang="zh-CN" altLang="en-US" sz="3200" b="1" dirty="0">
              <a:ea typeface="思源黑体 Regular" panose="020B0500000000000000"/>
            </a:endParaRPr>
          </a:p>
        </p:txBody>
      </p:sp>
      <p:grpSp>
        <p:nvGrpSpPr>
          <p:cNvPr id="4" name="组合 3"/>
          <p:cNvGrpSpPr/>
          <p:nvPr/>
        </p:nvGrpSpPr>
        <p:grpSpPr>
          <a:xfrm>
            <a:off x="8243367" y="-102980"/>
            <a:ext cx="3944823" cy="870585"/>
            <a:chOff x="218930" y="27621"/>
            <a:chExt cx="3944823" cy="870585"/>
          </a:xfrm>
        </p:grpSpPr>
        <p:pic>
          <p:nvPicPr>
            <p:cNvPr id="5" name="图片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p:cNvPicPr>
              <a:picLocks noChangeAspect="1"/>
            </p:cNvPicPr>
            <p:nvPr/>
          </p:nvPicPr>
          <p:blipFill>
            <a:blip r:embed="rId5"/>
            <a:stretch>
              <a:fillRect/>
            </a:stretch>
          </p:blipFill>
          <p:spPr>
            <a:xfrm>
              <a:off x="889310" y="232410"/>
              <a:ext cx="616345" cy="461009"/>
            </a:xfrm>
            <a:prstGeom prst="rect">
              <a:avLst/>
            </a:prstGeom>
            <a:noFill/>
            <a:ln w="9525">
              <a:noFill/>
            </a:ln>
          </p:spPr>
        </p:pic>
        <p:pic>
          <p:nvPicPr>
            <p:cNvPr id="8" name="图片 8"/>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9" name="图片 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0"/>
    </p:custDataLst>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wm#"/>
  <p:tag name="KSO_WM_TEMPLATE_CATEGORY" val="diagram"/>
  <p:tag name="KSO_WM_TEMPLATE_INDEX" val="20202918"/>
  <p:tag name="KSO_WM_SPECIAL_SOURCE" val="bdnul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wm#"/>
  <p:tag name="KSO_WM_TEMPLATE_CATEGORY" val="diagram"/>
  <p:tag name="KSO_WM_TEMPLATE_INDEX" val="20202918"/>
  <p:tag name="KSO_WM_SPECIAL_SOURCE" val="bdnull"/>
</p:tagLst>
</file>

<file path=ppt/tags/tag126.xml><?xml version="1.0" encoding="utf-8"?>
<p:tagLst xmlns:p="http://schemas.openxmlformats.org/presentationml/2006/main">
  <p:tag name="KSO_WPP_MARK_KEY" val="0cd96bc2-477c-4b45-88e6-c2357d0eef62"/>
  <p:tag name="COMMONDATA" val="eyJoZGlkIjoiODc5ZTI5ZjRlN2VmYzhhZWFlNDVmYTlkOWY4OTkwZDkifQ=="/>
  <p:tag name="commondata" val="eyJoZGlkIjoiMmM0YTljMzljNDhkYTA2YWNiZjM4ZTMzMzYxYzFhODYifQ=="/>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wm#"/>
  <p:tag name="KSO_WM_TEMPLATE_CATEGORY" val="diagram"/>
  <p:tag name="KSO_WM_TEMPLATE_INDEX" val="20202918"/>
  <p:tag name="KSO_WM_SPECIAL_SOURCE" val="bdnul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wm#"/>
  <p:tag name="KSO_WM_TEMPLATE_CATEGORY" val="diagram"/>
  <p:tag name="KSO_WM_TEMPLATE_INDEX" val="20202918"/>
  <p:tag name="KSO_WM_SPECIAL_SOURCE" val="bdnul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wm#"/>
  <p:tag name="KSO_WM_TEMPLATE_CATEGORY" val="diagram"/>
  <p:tag name="KSO_WM_TEMPLATE_INDEX" val="20202918"/>
  <p:tag name="KSO_WM_SPECIAL_SOURCE" val="bdnul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wm#"/>
  <p:tag name="KSO_WM_TEMPLATE_CATEGORY" val="diagram"/>
  <p:tag name="KSO_WM_TEMPLATE_INDEX" val="20202918"/>
  <p:tag name="KSO_WM_SPECIAL_SOURCE" val="bdnull"/>
</p:tagLst>
</file>

<file path=ppt/tags/tag60.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90.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4012</Words>
  <Application>WPS 演示</Application>
  <PresentationFormat>宽屏</PresentationFormat>
  <Paragraphs>275</Paragraphs>
  <Slides>35</Slides>
  <Notes>31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35</vt:i4>
      </vt:variant>
    </vt:vector>
  </HeadingPairs>
  <TitlesOfParts>
    <vt:vector size="54" baseType="lpstr">
      <vt:lpstr>Arial</vt:lpstr>
      <vt:lpstr>宋体</vt:lpstr>
      <vt:lpstr>Wingdings</vt:lpstr>
      <vt:lpstr>微软雅黑</vt:lpstr>
      <vt:lpstr>思源黑体 Bold</vt:lpstr>
      <vt:lpstr>黑体</vt:lpstr>
      <vt:lpstr>思源黑体 Regular</vt:lpstr>
      <vt:lpstr>思源黑体 Regular</vt:lpstr>
      <vt:lpstr>-apple-system</vt:lpstr>
      <vt:lpstr>等线</vt:lpstr>
      <vt:lpstr>Arial Unicode MS</vt:lpstr>
      <vt:lpstr>等线 Light</vt:lpstr>
      <vt:lpstr>Calibri</vt:lpstr>
      <vt:lpstr>Segoe Print</vt:lpstr>
      <vt:lpstr>Helvetica Neue</vt:lpstr>
      <vt:lpstr>SFMono-Regular</vt:lpstr>
      <vt:lpstr>思源黑体 CN Bold</vt:lpstr>
      <vt:lpstr>思源黑体 CN Heavy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啦啦啦啦</cp:lastModifiedBy>
  <cp:revision>177</cp:revision>
  <dcterms:created xsi:type="dcterms:W3CDTF">2024-10-24T10:00:00Z</dcterms:created>
  <dcterms:modified xsi:type="dcterms:W3CDTF">2024-10-28T12:36:08Z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CBD44C0809C74594A49A7BF7C8C45391_13</vt:lpwstr>
  </property>
  <property fmtid="{D5CDD505-2E9C-101B-9397-08002B2CF9AE}" pid="3" name="KSOProductBuildVer">
    <vt:lpwstr>2052-12.1.0.18608</vt:lpwstr>
  </property>
</Properties>
</file>